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2.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3.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4.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5.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6.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7.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8.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9.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0.xml" ContentType="application/vnd.openxmlformats-officedocument.themeOverr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1.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2.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3.xml" ContentType="application/vnd.openxmlformats-officedocument.themeOverr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4.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5.xml" ContentType="application/vnd.openxmlformats-officedocument.themeOverr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6.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7.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48.xml" ContentType="application/vnd.openxmlformats-officedocument.themeOverr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49.xml" ContentType="application/vnd.openxmlformats-officedocument.themeOverr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50.xml" ContentType="application/vnd.openxmlformats-officedocument.themeOverr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1.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52.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53.xml" ContentType="application/vnd.openxmlformats-officedocument.themeOverr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54.xml" ContentType="application/vnd.openxmlformats-officedocument.themeOverr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55.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56.xml" ContentType="application/vnd.openxmlformats-officedocument.themeOverr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57.xml" ContentType="application/vnd.openxmlformats-officedocument.themeOverr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58.xml" ContentType="application/vnd.openxmlformats-officedocument.themeOverr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59.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60.xml" ContentType="application/vnd.openxmlformats-officedocument.themeOverr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61.xml" ContentType="application/vnd.openxmlformats-officedocument.themeOverr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6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70" r:id="rId5"/>
    <p:sldId id="262" r:id="rId6"/>
    <p:sldId id="281" r:id="rId7"/>
    <p:sldId id="330" r:id="rId8"/>
    <p:sldId id="329" r:id="rId9"/>
    <p:sldId id="388" r:id="rId10"/>
    <p:sldId id="315" r:id="rId11"/>
    <p:sldId id="331" r:id="rId12"/>
    <p:sldId id="282" r:id="rId13"/>
    <p:sldId id="374" r:id="rId14"/>
    <p:sldId id="285" r:id="rId15"/>
    <p:sldId id="317" r:id="rId16"/>
    <p:sldId id="283" r:id="rId17"/>
    <p:sldId id="318" r:id="rId18"/>
    <p:sldId id="316" r:id="rId19"/>
    <p:sldId id="375" r:id="rId20"/>
    <p:sldId id="300" r:id="rId21"/>
    <p:sldId id="332" r:id="rId22"/>
    <p:sldId id="334" r:id="rId23"/>
    <p:sldId id="335" r:id="rId24"/>
    <p:sldId id="336" r:id="rId25"/>
    <p:sldId id="337" r:id="rId26"/>
    <p:sldId id="376" r:id="rId27"/>
    <p:sldId id="377" r:id="rId28"/>
    <p:sldId id="338" r:id="rId29"/>
    <p:sldId id="353" r:id="rId30"/>
    <p:sldId id="354" r:id="rId31"/>
    <p:sldId id="355" r:id="rId32"/>
    <p:sldId id="356" r:id="rId33"/>
    <p:sldId id="357" r:id="rId34"/>
    <p:sldId id="358" r:id="rId35"/>
    <p:sldId id="359" r:id="rId36"/>
    <p:sldId id="378" r:id="rId37"/>
    <p:sldId id="379" r:id="rId38"/>
    <p:sldId id="339" r:id="rId39"/>
    <p:sldId id="341" r:id="rId40"/>
    <p:sldId id="342" r:id="rId41"/>
    <p:sldId id="343" r:id="rId42"/>
    <p:sldId id="344" r:id="rId43"/>
    <p:sldId id="380" r:id="rId44"/>
    <p:sldId id="381" r:id="rId45"/>
    <p:sldId id="345" r:id="rId46"/>
    <p:sldId id="360" r:id="rId47"/>
    <p:sldId id="361" r:id="rId48"/>
    <p:sldId id="362" r:id="rId49"/>
    <p:sldId id="363" r:id="rId50"/>
    <p:sldId id="364" r:id="rId51"/>
    <p:sldId id="365" r:id="rId52"/>
    <p:sldId id="366" r:id="rId53"/>
    <p:sldId id="384" r:id="rId54"/>
    <p:sldId id="385" r:id="rId55"/>
    <p:sldId id="346" r:id="rId56"/>
    <p:sldId id="348" r:id="rId57"/>
    <p:sldId id="349" r:id="rId58"/>
    <p:sldId id="350" r:id="rId59"/>
    <p:sldId id="351" r:id="rId60"/>
    <p:sldId id="382" r:id="rId61"/>
    <p:sldId id="383" r:id="rId62"/>
    <p:sldId id="352" r:id="rId63"/>
    <p:sldId id="367" r:id="rId64"/>
    <p:sldId id="368" r:id="rId65"/>
    <p:sldId id="369" r:id="rId66"/>
    <p:sldId id="370" r:id="rId67"/>
    <p:sldId id="371" r:id="rId68"/>
    <p:sldId id="372" r:id="rId69"/>
    <p:sldId id="373" r:id="rId70"/>
    <p:sldId id="386" r:id="rId71"/>
    <p:sldId id="387" r:id="rId7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72">
          <p15:clr>
            <a:srgbClr val="A4A3A4"/>
          </p15:clr>
        </p15:guide>
        <p15:guide id="3" orient="horz" pos="4020">
          <p15:clr>
            <a:srgbClr val="A4A3A4"/>
          </p15:clr>
        </p15:guide>
        <p15:guide id="4" pos="2880">
          <p15:clr>
            <a:srgbClr val="A4A3A4"/>
          </p15:clr>
        </p15:guide>
        <p15:guide id="5" pos="1338">
          <p15:clr>
            <a:srgbClr val="A4A3A4"/>
          </p15:clr>
        </p15:guide>
        <p15:guide id="6" pos="52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s Bo Hansen" initials="CBH" lastIdx="3" clrIdx="0">
    <p:extLst>
      <p:ext uri="{19B8F6BF-5375-455C-9EA6-DF929625EA0E}">
        <p15:presenceInfo xmlns:p15="http://schemas.microsoft.com/office/powerpoint/2012/main" userId="S::cbh@ab-analyse.dk::162c78eb-a7dd-459f-b903-b1368eda6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83AAD3-74ED-4692-A6BA-700F33AD00BB}" v="7" dt="2021-10-11T08:28:33.77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5" autoAdjust="0"/>
    <p:restoredTop sz="94660"/>
  </p:normalViewPr>
  <p:slideViewPr>
    <p:cSldViewPr showGuides="1">
      <p:cViewPr varScale="1">
        <p:scale>
          <a:sx n="84" d="100"/>
          <a:sy n="84" d="100"/>
        </p:scale>
        <p:origin x="1218" y="90"/>
      </p:cViewPr>
      <p:guideLst>
        <p:guide orient="horz" pos="2160"/>
        <p:guide orient="horz" pos="572"/>
        <p:guide orient="horz" pos="4020"/>
        <p:guide pos="2880"/>
        <p:guide pos="13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abanalyse.sharepoint.com/Delte%20dokumenter/Analyse/KUNDER/BL/2021%2009%20Kommunalvalg/Resultat_BL_Kom21_Odense.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1.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2.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abanalyse.sharepoint.com/Delte%20dokumenter/Analyse/KUNDER/BL/2021%2009%20Kommunalvalg/Resultat_BL_Kom21_Odense.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6.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9.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0.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1.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2.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3.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abanalyse.sharepoint.com/Delte%20dokumenter/Analyse/KUNDER/BL/2021%2009%20Kommunalvalg/Resultat_BL_Kom21_Odense.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5.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6.xlsx"/></Relationships>
</file>

<file path=ppt/charts/_rels/chart32.xml.rels><?xml version="1.0" encoding="UTF-8" standalone="yes"?>
<Relationships xmlns="http://schemas.openxmlformats.org/package/2006/relationships"><Relationship Id="rId3" Type="http://schemas.openxmlformats.org/officeDocument/2006/relationships/oleObject" Target="https://abanalyse.sharepoint.com/Delte%20dokumenter/Analyse/KUNDER/BL/2021%2009%20Kommunalvalg/Resultat_BL_Kom21_Odense.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7.xlsx"/></Relationships>
</file>

<file path=ppt/charts/_rels/chart34.xml.rels><?xml version="1.0" encoding="UTF-8" standalone="yes"?>
<Relationships xmlns="http://schemas.openxmlformats.org/package/2006/relationships"><Relationship Id="rId3" Type="http://schemas.openxmlformats.org/officeDocument/2006/relationships/oleObject" Target="https://abanalyse.sharepoint.com/Delte%20dokumenter/Analyse/KUNDER/BL/2021%2009%20Kommunalvalg/Resultat_BL_Kom21_Odense.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28.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29.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0.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1.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abanalyse.sharepoint.com/Delte%20dokumenter/Analyse/KUNDER/BL/2021%2009%20Kommunalvalg/Resultat_BL_Kom21_Odense.xlsx"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3.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34.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35.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36.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37.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38.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39.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0.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1.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43.xlsx"/></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44.xlsx"/></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45.xlsx"/></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46.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47.xlsx"/></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Microsoft_Excel_Worksheet48.xlsx"/></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49.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50.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_Worksheet51.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package" Target="../embeddings/Microsoft_Excel_Worksheet5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_Worksheet53.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54.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_Worksheet55.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package" Target="../embeddings/Microsoft_Excel_Worksheet56.xlsx"/></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package" Target="../embeddings/Microsoft_Excel_Worksheet57.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Resultat_BL_Kom21_Odense!$A$11:$A$12</c:f>
              <c:strCache>
                <c:ptCount val="2"/>
                <c:pt idx="0">
                  <c:v>Mand</c:v>
                </c:pt>
                <c:pt idx="1">
                  <c:v>Kvinde</c:v>
                </c:pt>
              </c:strCache>
            </c:strRef>
          </c:cat>
          <c:val>
            <c:numRef>
              <c:f>Resultat_BL_Kom21_Odense!$B$11:$B$12</c:f>
              <c:numCache>
                <c:formatCode>General</c:formatCode>
                <c:ptCount val="2"/>
                <c:pt idx="0">
                  <c:v>44.5</c:v>
                </c:pt>
                <c:pt idx="1">
                  <c:v>55.5</c:v>
                </c:pt>
              </c:numCache>
            </c:numRef>
          </c:val>
          <c:extLst>
            <c:ext xmlns:c16="http://schemas.microsoft.com/office/drawing/2014/chart" uri="{C3380CC4-5D6E-409C-BE32-E72D297353CC}">
              <c16:uniqueId val="{00000000-F4F4-4A6B-8D2C-B3787D1C434A}"/>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Resultat_BL_Kom21_Odense!$A$240:$A$241</c:f>
              <c:strCache>
                <c:ptCount val="2"/>
                <c:pt idx="0">
                  <c:v>Ja</c:v>
                </c:pt>
                <c:pt idx="1">
                  <c:v>Nej</c:v>
                </c:pt>
              </c:strCache>
            </c:strRef>
          </c:cat>
          <c:val>
            <c:numRef>
              <c:f>Resultat_BL_Kom21_Odense!$B$240:$B$241</c:f>
              <c:numCache>
                <c:formatCode>General</c:formatCode>
                <c:ptCount val="2"/>
                <c:pt idx="0">
                  <c:v>48</c:v>
                </c:pt>
                <c:pt idx="1">
                  <c:v>52</c:v>
                </c:pt>
              </c:numCache>
            </c:numRef>
          </c:val>
          <c:extLst>
            <c:ext xmlns:c16="http://schemas.microsoft.com/office/drawing/2014/chart" uri="{C3380CC4-5D6E-409C-BE32-E72D297353CC}">
              <c16:uniqueId val="{00000000-A486-40AC-B348-E5A295171C02}"/>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Resultat_BL_Kom21_Odense!$A$330:$A$331</c:f>
              <c:strCache>
                <c:ptCount val="2"/>
                <c:pt idx="0">
                  <c:v>Ja</c:v>
                </c:pt>
                <c:pt idx="1">
                  <c:v>Nej</c:v>
                </c:pt>
              </c:strCache>
            </c:strRef>
          </c:cat>
          <c:val>
            <c:numRef>
              <c:f>Resultat_BL_Kom21_Odense!$B$330:$B$331</c:f>
              <c:numCache>
                <c:formatCode>General</c:formatCode>
                <c:ptCount val="2"/>
                <c:pt idx="0">
                  <c:v>44.4</c:v>
                </c:pt>
                <c:pt idx="1">
                  <c:v>55.6</c:v>
                </c:pt>
              </c:numCache>
            </c:numRef>
          </c:val>
          <c:extLst>
            <c:ext xmlns:c16="http://schemas.microsoft.com/office/drawing/2014/chart" uri="{C3380CC4-5D6E-409C-BE32-E72D297353CC}">
              <c16:uniqueId val="{00000000-4349-4B50-8556-7D500F42E633}"/>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Resultat_BL_Kom21_Odense!$A$431:$A$432</c:f>
              <c:strCache>
                <c:ptCount val="2"/>
                <c:pt idx="0">
                  <c:v>Ja</c:v>
                </c:pt>
                <c:pt idx="1">
                  <c:v>Nej</c:v>
                </c:pt>
              </c:strCache>
            </c:strRef>
          </c:cat>
          <c:val>
            <c:numRef>
              <c:f>Resultat_BL_Kom21_Odense!$B$431:$B$432</c:f>
              <c:numCache>
                <c:formatCode>General</c:formatCode>
                <c:ptCount val="2"/>
                <c:pt idx="0">
                  <c:v>30.2</c:v>
                </c:pt>
                <c:pt idx="1">
                  <c:v>69.8</c:v>
                </c:pt>
              </c:numCache>
            </c:numRef>
          </c:val>
          <c:extLst>
            <c:ext xmlns:c16="http://schemas.microsoft.com/office/drawing/2014/chart" uri="{C3380CC4-5D6E-409C-BE32-E72D297353CC}">
              <c16:uniqueId val="{00000000-032C-4345-BEBD-839E6D85FC22}"/>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Resultat_BL_Kom21_Odense!$A$536:$A$538</c:f>
              <c:strCache>
                <c:ptCount val="3"/>
                <c:pt idx="0">
                  <c:v>De er for korte</c:v>
                </c:pt>
                <c:pt idx="1">
                  <c:v>De er rimelige</c:v>
                </c:pt>
                <c:pt idx="2">
                  <c:v>De er for lange</c:v>
                </c:pt>
              </c:strCache>
            </c:strRef>
          </c:cat>
          <c:val>
            <c:numRef>
              <c:f>Resultat_BL_Kom21_Odense!$B$536:$B$538</c:f>
              <c:numCache>
                <c:formatCode>General</c:formatCode>
                <c:ptCount val="3"/>
                <c:pt idx="0">
                  <c:v>2</c:v>
                </c:pt>
                <c:pt idx="1">
                  <c:v>28.1</c:v>
                </c:pt>
                <c:pt idx="2">
                  <c:v>69.8</c:v>
                </c:pt>
              </c:numCache>
            </c:numRef>
          </c:val>
          <c:extLst>
            <c:ext xmlns:c16="http://schemas.microsoft.com/office/drawing/2014/chart" uri="{C3380CC4-5D6E-409C-BE32-E72D297353CC}">
              <c16:uniqueId val="{00000000-71F2-405D-94FA-0D4C1B73806E}"/>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Resultat_BL_Kom21_Odense!$A$635:$A$636</c:f>
              <c:strCache>
                <c:ptCount val="2"/>
                <c:pt idx="0">
                  <c:v>Ja</c:v>
                </c:pt>
                <c:pt idx="1">
                  <c:v>Nej</c:v>
                </c:pt>
              </c:strCache>
            </c:strRef>
          </c:cat>
          <c:val>
            <c:numRef>
              <c:f>Resultat_BL_Kom21_Odense!$B$635:$B$636</c:f>
              <c:numCache>
                <c:formatCode>General</c:formatCode>
                <c:ptCount val="2"/>
                <c:pt idx="0">
                  <c:v>92.7</c:v>
                </c:pt>
                <c:pt idx="1">
                  <c:v>7.3</c:v>
                </c:pt>
              </c:numCache>
            </c:numRef>
          </c:val>
          <c:extLst>
            <c:ext xmlns:c16="http://schemas.microsoft.com/office/drawing/2014/chart" uri="{C3380CC4-5D6E-409C-BE32-E72D297353CC}">
              <c16:uniqueId val="{00000000-BAEC-4134-9556-9622D2DCCA77}"/>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Resultat_BL_Kom21_Odense!$A$725:$A$726</c:f>
              <c:strCache>
                <c:ptCount val="2"/>
                <c:pt idx="0">
                  <c:v>Ja</c:v>
                </c:pt>
                <c:pt idx="1">
                  <c:v>Nej</c:v>
                </c:pt>
              </c:strCache>
            </c:strRef>
          </c:cat>
          <c:val>
            <c:numRef>
              <c:f>Resultat_BL_Kom21_Odense!$B$725:$B$726</c:f>
              <c:numCache>
                <c:formatCode>General</c:formatCode>
                <c:ptCount val="2"/>
                <c:pt idx="0">
                  <c:v>82.8</c:v>
                </c:pt>
                <c:pt idx="1">
                  <c:v>17.2</c:v>
                </c:pt>
              </c:numCache>
            </c:numRef>
          </c:val>
          <c:extLst>
            <c:ext xmlns:c16="http://schemas.microsoft.com/office/drawing/2014/chart" uri="{C3380CC4-5D6E-409C-BE32-E72D297353CC}">
              <c16:uniqueId val="{00000000-8C23-44F4-A532-99E3E2B51BC6}"/>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'Prioriteter samlet'!$H$27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samlet'!$I$27:$R$27</c:f>
              <c:numCache>
                <c:formatCode>General</c:formatCode>
                <c:ptCount val="10"/>
                <c:pt idx="0">
                  <c:v>4.5</c:v>
                </c:pt>
                <c:pt idx="1">
                  <c:v>2.9</c:v>
                </c:pt>
                <c:pt idx="2">
                  <c:v>3.9</c:v>
                </c:pt>
                <c:pt idx="3">
                  <c:v>7.4</c:v>
                </c:pt>
                <c:pt idx="4">
                  <c:v>13.1</c:v>
                </c:pt>
                <c:pt idx="5">
                  <c:v>5</c:v>
                </c:pt>
                <c:pt idx="6">
                  <c:v>8.8000000000000007</c:v>
                </c:pt>
                <c:pt idx="7">
                  <c:v>11.4</c:v>
                </c:pt>
                <c:pt idx="8">
                  <c:v>22</c:v>
                </c:pt>
                <c:pt idx="9">
                  <c:v>21.1</c:v>
                </c:pt>
              </c:numCache>
            </c:numRef>
          </c:val>
          <c:extLst>
            <c:ext xmlns:c16="http://schemas.microsoft.com/office/drawing/2014/chart" uri="{C3380CC4-5D6E-409C-BE32-E72D297353CC}">
              <c16:uniqueId val="{00000000-D725-47AE-B1A7-5FCAF4E11081}"/>
            </c:ext>
          </c:extLst>
        </c:ser>
        <c:ser>
          <c:idx val="1"/>
          <c:order val="1"/>
          <c:tx>
            <c:strRef>
              <c:f>'Prioriteter samlet'!$H$28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samlet'!$I$28:$R$28</c:f>
              <c:numCache>
                <c:formatCode>General</c:formatCode>
                <c:ptCount val="10"/>
                <c:pt idx="0">
                  <c:v>2.2999999999999998</c:v>
                </c:pt>
                <c:pt idx="1">
                  <c:v>4.2</c:v>
                </c:pt>
                <c:pt idx="2">
                  <c:v>7.1</c:v>
                </c:pt>
                <c:pt idx="3">
                  <c:v>8.3000000000000007</c:v>
                </c:pt>
                <c:pt idx="4">
                  <c:v>8.1</c:v>
                </c:pt>
                <c:pt idx="5">
                  <c:v>10.7</c:v>
                </c:pt>
                <c:pt idx="6">
                  <c:v>13.4</c:v>
                </c:pt>
                <c:pt idx="7">
                  <c:v>13.8</c:v>
                </c:pt>
                <c:pt idx="8">
                  <c:v>14.1</c:v>
                </c:pt>
                <c:pt idx="9">
                  <c:v>17.899999999999999</c:v>
                </c:pt>
              </c:numCache>
            </c:numRef>
          </c:val>
          <c:extLst>
            <c:ext xmlns:c16="http://schemas.microsoft.com/office/drawing/2014/chart" uri="{C3380CC4-5D6E-409C-BE32-E72D297353CC}">
              <c16:uniqueId val="{00000001-D725-47AE-B1A7-5FCAF4E11081}"/>
            </c:ext>
          </c:extLst>
        </c:ser>
        <c:ser>
          <c:idx val="2"/>
          <c:order val="2"/>
          <c:tx>
            <c:strRef>
              <c:f>'Prioriteter samlet'!$H$29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samlet'!$I$29:$R$29</c:f>
              <c:numCache>
                <c:formatCode>General</c:formatCode>
                <c:ptCount val="10"/>
                <c:pt idx="0">
                  <c:v>1.4</c:v>
                </c:pt>
                <c:pt idx="1">
                  <c:v>7.1</c:v>
                </c:pt>
                <c:pt idx="2">
                  <c:v>7.7</c:v>
                </c:pt>
                <c:pt idx="3">
                  <c:v>8.6</c:v>
                </c:pt>
                <c:pt idx="4">
                  <c:v>7.1</c:v>
                </c:pt>
                <c:pt idx="5">
                  <c:v>13.4</c:v>
                </c:pt>
                <c:pt idx="6">
                  <c:v>13.3</c:v>
                </c:pt>
                <c:pt idx="7">
                  <c:v>13.4</c:v>
                </c:pt>
                <c:pt idx="8">
                  <c:v>14.4</c:v>
                </c:pt>
                <c:pt idx="9">
                  <c:v>13.7</c:v>
                </c:pt>
              </c:numCache>
            </c:numRef>
          </c:val>
          <c:extLst>
            <c:ext xmlns:c16="http://schemas.microsoft.com/office/drawing/2014/chart" uri="{C3380CC4-5D6E-409C-BE32-E72D297353CC}">
              <c16:uniqueId val="{00000002-D725-47AE-B1A7-5FCAF4E11081}"/>
            </c:ext>
          </c:extLst>
        </c:ser>
        <c:ser>
          <c:idx val="3"/>
          <c:order val="3"/>
          <c:tx>
            <c:strRef>
              <c:f>'Prioriteter samlet'!$H$30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samlet'!$I$30:$R$30</c:f>
              <c:numCache>
                <c:formatCode>General</c:formatCode>
                <c:ptCount val="10"/>
                <c:pt idx="0">
                  <c:v>2.8</c:v>
                </c:pt>
                <c:pt idx="1">
                  <c:v>8.1999999999999993</c:v>
                </c:pt>
                <c:pt idx="2">
                  <c:v>11.6</c:v>
                </c:pt>
                <c:pt idx="3">
                  <c:v>10.8</c:v>
                </c:pt>
                <c:pt idx="4">
                  <c:v>8.1</c:v>
                </c:pt>
                <c:pt idx="5">
                  <c:v>10.9</c:v>
                </c:pt>
                <c:pt idx="6">
                  <c:v>12.1</c:v>
                </c:pt>
                <c:pt idx="7">
                  <c:v>12.1</c:v>
                </c:pt>
                <c:pt idx="8">
                  <c:v>11.5</c:v>
                </c:pt>
                <c:pt idx="9">
                  <c:v>11.9</c:v>
                </c:pt>
              </c:numCache>
            </c:numRef>
          </c:val>
          <c:extLst>
            <c:ext xmlns:c16="http://schemas.microsoft.com/office/drawing/2014/chart" uri="{C3380CC4-5D6E-409C-BE32-E72D297353CC}">
              <c16:uniqueId val="{00000003-D725-47AE-B1A7-5FCAF4E11081}"/>
            </c:ext>
          </c:extLst>
        </c:ser>
        <c:ser>
          <c:idx val="4"/>
          <c:order val="4"/>
          <c:tx>
            <c:strRef>
              <c:f>'Prioriteter samlet'!$H$31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samlet'!$I$31:$R$31</c:f>
              <c:numCache>
                <c:formatCode>General</c:formatCode>
                <c:ptCount val="10"/>
                <c:pt idx="0">
                  <c:v>1.8</c:v>
                </c:pt>
                <c:pt idx="1">
                  <c:v>10.199999999999999</c:v>
                </c:pt>
                <c:pt idx="2">
                  <c:v>9.8000000000000007</c:v>
                </c:pt>
                <c:pt idx="3">
                  <c:v>11.4</c:v>
                </c:pt>
                <c:pt idx="4">
                  <c:v>10</c:v>
                </c:pt>
                <c:pt idx="5">
                  <c:v>12</c:v>
                </c:pt>
                <c:pt idx="6">
                  <c:v>15.6</c:v>
                </c:pt>
                <c:pt idx="7">
                  <c:v>10.7</c:v>
                </c:pt>
                <c:pt idx="8">
                  <c:v>10.4</c:v>
                </c:pt>
                <c:pt idx="9">
                  <c:v>8.1999999999999993</c:v>
                </c:pt>
              </c:numCache>
            </c:numRef>
          </c:val>
          <c:extLst>
            <c:ext xmlns:c16="http://schemas.microsoft.com/office/drawing/2014/chart" uri="{C3380CC4-5D6E-409C-BE32-E72D297353CC}">
              <c16:uniqueId val="{00000004-D725-47AE-B1A7-5FCAF4E11081}"/>
            </c:ext>
          </c:extLst>
        </c:ser>
        <c:ser>
          <c:idx val="5"/>
          <c:order val="5"/>
          <c:tx>
            <c:strRef>
              <c:f>'Prioriteter samlet'!$H$32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samlet'!$I$32:$R$32</c:f>
              <c:numCache>
                <c:formatCode>General</c:formatCode>
                <c:ptCount val="10"/>
                <c:pt idx="0">
                  <c:v>2.2999999999999998</c:v>
                </c:pt>
                <c:pt idx="1">
                  <c:v>16.3</c:v>
                </c:pt>
                <c:pt idx="2">
                  <c:v>13.8</c:v>
                </c:pt>
                <c:pt idx="3">
                  <c:v>12.2</c:v>
                </c:pt>
                <c:pt idx="4">
                  <c:v>8.5</c:v>
                </c:pt>
                <c:pt idx="5">
                  <c:v>14.1</c:v>
                </c:pt>
                <c:pt idx="6">
                  <c:v>9.9</c:v>
                </c:pt>
                <c:pt idx="7">
                  <c:v>10.7</c:v>
                </c:pt>
                <c:pt idx="8">
                  <c:v>5.4</c:v>
                </c:pt>
                <c:pt idx="9">
                  <c:v>6.8</c:v>
                </c:pt>
              </c:numCache>
            </c:numRef>
          </c:val>
          <c:extLst>
            <c:ext xmlns:c16="http://schemas.microsoft.com/office/drawing/2014/chart" uri="{C3380CC4-5D6E-409C-BE32-E72D297353CC}">
              <c16:uniqueId val="{00000005-D725-47AE-B1A7-5FCAF4E11081}"/>
            </c:ext>
          </c:extLst>
        </c:ser>
        <c:ser>
          <c:idx val="6"/>
          <c:order val="6"/>
          <c:tx>
            <c:strRef>
              <c:f>'Prioriteter samlet'!$H$33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samlet'!$I$33:$R$33</c:f>
              <c:numCache>
                <c:formatCode>General</c:formatCode>
                <c:ptCount val="10"/>
                <c:pt idx="0">
                  <c:v>1.8</c:v>
                </c:pt>
                <c:pt idx="1">
                  <c:v>15.3</c:v>
                </c:pt>
                <c:pt idx="2">
                  <c:v>14</c:v>
                </c:pt>
                <c:pt idx="3">
                  <c:v>12.5</c:v>
                </c:pt>
                <c:pt idx="4">
                  <c:v>10.6</c:v>
                </c:pt>
                <c:pt idx="5">
                  <c:v>12.1</c:v>
                </c:pt>
                <c:pt idx="6">
                  <c:v>9.6</c:v>
                </c:pt>
                <c:pt idx="7">
                  <c:v>8</c:v>
                </c:pt>
                <c:pt idx="8">
                  <c:v>7.8</c:v>
                </c:pt>
                <c:pt idx="9">
                  <c:v>8.1</c:v>
                </c:pt>
              </c:numCache>
            </c:numRef>
          </c:val>
          <c:extLst>
            <c:ext xmlns:c16="http://schemas.microsoft.com/office/drawing/2014/chart" uri="{C3380CC4-5D6E-409C-BE32-E72D297353CC}">
              <c16:uniqueId val="{00000006-D725-47AE-B1A7-5FCAF4E11081}"/>
            </c:ext>
          </c:extLst>
        </c:ser>
        <c:ser>
          <c:idx val="7"/>
          <c:order val="7"/>
          <c:tx>
            <c:strRef>
              <c:f>'Prioriteter samlet'!$H$34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samlet'!$I$34:$R$34</c:f>
              <c:numCache>
                <c:formatCode>General</c:formatCode>
                <c:ptCount val="10"/>
                <c:pt idx="0">
                  <c:v>3.2</c:v>
                </c:pt>
                <c:pt idx="1">
                  <c:v>15</c:v>
                </c:pt>
                <c:pt idx="2">
                  <c:v>15.4</c:v>
                </c:pt>
                <c:pt idx="3">
                  <c:v>11.5</c:v>
                </c:pt>
                <c:pt idx="4">
                  <c:v>13.1</c:v>
                </c:pt>
                <c:pt idx="5">
                  <c:v>10.9</c:v>
                </c:pt>
                <c:pt idx="6">
                  <c:v>8.4</c:v>
                </c:pt>
                <c:pt idx="7">
                  <c:v>11.1</c:v>
                </c:pt>
                <c:pt idx="8">
                  <c:v>5.6</c:v>
                </c:pt>
                <c:pt idx="9">
                  <c:v>5.8</c:v>
                </c:pt>
              </c:numCache>
            </c:numRef>
          </c:val>
          <c:extLst>
            <c:ext xmlns:c16="http://schemas.microsoft.com/office/drawing/2014/chart" uri="{C3380CC4-5D6E-409C-BE32-E72D297353CC}">
              <c16:uniqueId val="{00000007-D725-47AE-B1A7-5FCAF4E11081}"/>
            </c:ext>
          </c:extLst>
        </c:ser>
        <c:ser>
          <c:idx val="8"/>
          <c:order val="8"/>
          <c:tx>
            <c:strRef>
              <c:f>'Prioriteter samlet'!$H$35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samlet'!$I$35:$R$35</c:f>
              <c:numCache>
                <c:formatCode>General</c:formatCode>
                <c:ptCount val="10"/>
                <c:pt idx="0">
                  <c:v>8.4</c:v>
                </c:pt>
                <c:pt idx="1">
                  <c:v>16.7</c:v>
                </c:pt>
                <c:pt idx="2">
                  <c:v>14.2</c:v>
                </c:pt>
                <c:pt idx="3">
                  <c:v>13.9</c:v>
                </c:pt>
                <c:pt idx="4">
                  <c:v>14.4</c:v>
                </c:pt>
                <c:pt idx="5">
                  <c:v>8.9</c:v>
                </c:pt>
                <c:pt idx="6">
                  <c:v>6.9</c:v>
                </c:pt>
                <c:pt idx="7">
                  <c:v>6.5</c:v>
                </c:pt>
                <c:pt idx="8">
                  <c:v>5.7</c:v>
                </c:pt>
                <c:pt idx="9">
                  <c:v>4.5</c:v>
                </c:pt>
              </c:numCache>
            </c:numRef>
          </c:val>
          <c:extLst>
            <c:ext xmlns:c16="http://schemas.microsoft.com/office/drawing/2014/chart" uri="{C3380CC4-5D6E-409C-BE32-E72D297353CC}">
              <c16:uniqueId val="{00000008-D725-47AE-B1A7-5FCAF4E11081}"/>
            </c:ext>
          </c:extLst>
        </c:ser>
        <c:ser>
          <c:idx val="9"/>
          <c:order val="9"/>
          <c:tx>
            <c:strRef>
              <c:f>'Prioriteter samlet'!$H$36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'Prioriteter samlet'!$I$26:$R$26</c:f>
              <c:strCache>
                <c:ptCount val="10"/>
                <c:pt idx="0">
                  <c:v>Andet</c:v>
                </c:pt>
                <c:pt idx="1">
                  <c:v>Gode idræts- og fritidsaktiviteter</c:v>
                </c:pt>
                <c:pt idx="2">
                  <c:v>Flere grønne områder i byen</c:v>
                </c:pt>
                <c:pt idx="3">
                  <c:v>Bedre Infrastruktur (veje og offentlig transport</c:v>
                </c:pt>
                <c:pt idx="4">
                  <c:v>Kommunen skal have en klimapolitik</c:v>
                </c:pt>
                <c:pt idx="5">
                  <c:v>Bevarelse af den lokale natur</c:v>
                </c:pt>
                <c:pt idx="6">
                  <c:v>Sikring af gode folkeskoler</c:v>
                </c:pt>
                <c:pt idx="7">
                  <c:v>Børn og unge</c:v>
                </c:pt>
                <c:pt idx="8">
                  <c:v>Boliger til alle, man kan betale med alm løn</c:v>
                </c:pt>
                <c:pt idx="9">
                  <c:v>Hjemmeplejen for de ældre</c:v>
                </c:pt>
              </c:strCache>
            </c:strRef>
          </c:cat>
          <c:val>
            <c:numRef>
              <c:f>'Prioriteter samlet'!$I$36:$R$36</c:f>
              <c:numCache>
                <c:formatCode>General</c:formatCode>
                <c:ptCount val="10"/>
                <c:pt idx="0">
                  <c:v>71.400000000000006</c:v>
                </c:pt>
                <c:pt idx="1">
                  <c:v>4.0999999999999996</c:v>
                </c:pt>
                <c:pt idx="2">
                  <c:v>2.6</c:v>
                </c:pt>
                <c:pt idx="3">
                  <c:v>3.5</c:v>
                </c:pt>
                <c:pt idx="4">
                  <c:v>7</c:v>
                </c:pt>
                <c:pt idx="5">
                  <c:v>2</c:v>
                </c:pt>
                <c:pt idx="6">
                  <c:v>2.1</c:v>
                </c:pt>
                <c:pt idx="7">
                  <c:v>2.4</c:v>
                </c:pt>
                <c:pt idx="8">
                  <c:v>3</c:v>
                </c:pt>
                <c:pt idx="9">
                  <c:v>2</c:v>
                </c:pt>
              </c:numCache>
            </c:numRef>
          </c:val>
          <c:extLst>
            <c:ext xmlns:c16="http://schemas.microsoft.com/office/drawing/2014/chart" uri="{C3380CC4-5D6E-409C-BE32-E72D297353CC}">
              <c16:uniqueId val="{00000009-D725-47AE-B1A7-5FCAF4E11081}"/>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Ja</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Resultat_BL_Kom21_Odense!$M$239:$S$239</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Resultat_BL_Kom21_Odense!$M$240:$S$240</c:f>
              <c:numCache>
                <c:formatCode>General</c:formatCode>
                <c:ptCount val="7"/>
                <c:pt idx="0">
                  <c:v>47.5</c:v>
                </c:pt>
                <c:pt idx="1">
                  <c:v>80.5</c:v>
                </c:pt>
                <c:pt idx="2">
                  <c:v>46.9</c:v>
                </c:pt>
                <c:pt idx="3">
                  <c:v>46.1</c:v>
                </c:pt>
                <c:pt idx="4">
                  <c:v>44.6</c:v>
                </c:pt>
                <c:pt idx="5">
                  <c:v>0</c:v>
                </c:pt>
                <c:pt idx="6">
                  <c:v>0</c:v>
                </c:pt>
              </c:numCache>
            </c:numRef>
          </c:val>
          <c:extLst>
            <c:ext xmlns:c16="http://schemas.microsoft.com/office/drawing/2014/chart" uri="{C3380CC4-5D6E-409C-BE32-E72D297353CC}">
              <c16:uniqueId val="{00000000-E3AC-41D5-91E2-57E3BFE87975}"/>
            </c:ext>
          </c:extLst>
        </c:ser>
        <c:ser>
          <c:idx val="1"/>
          <c:order val="1"/>
          <c:tx>
            <c:v>Nej</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Resultat_BL_Kom21_Odense!$M$239:$S$239</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Resultat_BL_Kom21_Odense!$M$241:$S$241</c:f>
              <c:numCache>
                <c:formatCode>General</c:formatCode>
                <c:ptCount val="7"/>
                <c:pt idx="0">
                  <c:v>52.5</c:v>
                </c:pt>
                <c:pt idx="1">
                  <c:v>19.5</c:v>
                </c:pt>
                <c:pt idx="2">
                  <c:v>53.1</c:v>
                </c:pt>
                <c:pt idx="3">
                  <c:v>53.9</c:v>
                </c:pt>
                <c:pt idx="4">
                  <c:v>55.4</c:v>
                </c:pt>
                <c:pt idx="5">
                  <c:v>100</c:v>
                </c:pt>
                <c:pt idx="6">
                  <c:v>100</c:v>
                </c:pt>
              </c:numCache>
            </c:numRef>
          </c:val>
          <c:extLst>
            <c:ext xmlns:c16="http://schemas.microsoft.com/office/drawing/2014/chart" uri="{C3380CC4-5D6E-409C-BE32-E72D297353CC}">
              <c16:uniqueId val="{00000001-E3AC-41D5-91E2-57E3BFE87975}"/>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Ja</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Resultat_BL_Kom21_Odense!$M$329:$S$329</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Resultat_BL_Kom21_Odense!$M$330:$S$330</c:f>
              <c:numCache>
                <c:formatCode>General</c:formatCode>
                <c:ptCount val="7"/>
                <c:pt idx="0">
                  <c:v>28.6</c:v>
                </c:pt>
                <c:pt idx="1">
                  <c:v>45.7</c:v>
                </c:pt>
                <c:pt idx="2">
                  <c:v>56.6</c:v>
                </c:pt>
                <c:pt idx="3">
                  <c:v>59</c:v>
                </c:pt>
                <c:pt idx="4">
                  <c:v>51.1</c:v>
                </c:pt>
                <c:pt idx="5">
                  <c:v>100</c:v>
                </c:pt>
                <c:pt idx="6">
                  <c:v>27.1</c:v>
                </c:pt>
              </c:numCache>
            </c:numRef>
          </c:val>
          <c:extLst>
            <c:ext xmlns:c16="http://schemas.microsoft.com/office/drawing/2014/chart" uri="{C3380CC4-5D6E-409C-BE32-E72D297353CC}">
              <c16:uniqueId val="{00000000-5B92-4B0D-AFB8-1C8AD8272386}"/>
            </c:ext>
          </c:extLst>
        </c:ser>
        <c:ser>
          <c:idx val="1"/>
          <c:order val="1"/>
          <c:tx>
            <c:v>Nej</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Resultat_BL_Kom21_Odense!$M$329:$S$329</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Resultat_BL_Kom21_Odense!$M$331:$S$331</c:f>
              <c:numCache>
                <c:formatCode>General</c:formatCode>
                <c:ptCount val="7"/>
                <c:pt idx="0">
                  <c:v>71.400000000000006</c:v>
                </c:pt>
                <c:pt idx="1">
                  <c:v>54.3</c:v>
                </c:pt>
                <c:pt idx="2">
                  <c:v>43.4</c:v>
                </c:pt>
                <c:pt idx="3">
                  <c:v>41</c:v>
                </c:pt>
                <c:pt idx="4">
                  <c:v>48.9</c:v>
                </c:pt>
                <c:pt idx="5">
                  <c:v>0</c:v>
                </c:pt>
                <c:pt idx="6">
                  <c:v>72.900000000000006</c:v>
                </c:pt>
              </c:numCache>
            </c:numRef>
          </c:val>
          <c:extLst>
            <c:ext xmlns:c16="http://schemas.microsoft.com/office/drawing/2014/chart" uri="{C3380CC4-5D6E-409C-BE32-E72D297353CC}">
              <c16:uniqueId val="{00000001-5B92-4B0D-AFB8-1C8AD8272386}"/>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Ja</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Resultat_BL_Kom21_Odense!$M$430:$S$430</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Resultat_BL_Kom21_Odense!$M$431:$S$431</c:f>
              <c:numCache>
                <c:formatCode>General</c:formatCode>
                <c:ptCount val="7"/>
                <c:pt idx="0">
                  <c:v>22.1</c:v>
                </c:pt>
                <c:pt idx="1">
                  <c:v>17.8</c:v>
                </c:pt>
                <c:pt idx="2">
                  <c:v>48.6</c:v>
                </c:pt>
                <c:pt idx="3">
                  <c:v>30.4</c:v>
                </c:pt>
                <c:pt idx="4">
                  <c:v>18.5</c:v>
                </c:pt>
                <c:pt idx="5">
                  <c:v>0</c:v>
                </c:pt>
                <c:pt idx="6">
                  <c:v>18</c:v>
                </c:pt>
              </c:numCache>
            </c:numRef>
          </c:val>
          <c:extLst>
            <c:ext xmlns:c16="http://schemas.microsoft.com/office/drawing/2014/chart" uri="{C3380CC4-5D6E-409C-BE32-E72D297353CC}">
              <c16:uniqueId val="{00000000-4EC8-47B6-A265-BB147E379838}"/>
            </c:ext>
          </c:extLst>
        </c:ser>
        <c:ser>
          <c:idx val="1"/>
          <c:order val="1"/>
          <c:tx>
            <c:v>Nej</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Resultat_BL_Kom21_Odense!$M$430:$S$430</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Resultat_BL_Kom21_Odense!$M$432:$S$432</c:f>
              <c:numCache>
                <c:formatCode>General</c:formatCode>
                <c:ptCount val="7"/>
                <c:pt idx="0">
                  <c:v>77.900000000000006</c:v>
                </c:pt>
                <c:pt idx="1">
                  <c:v>82.2</c:v>
                </c:pt>
                <c:pt idx="2">
                  <c:v>51.4</c:v>
                </c:pt>
                <c:pt idx="3">
                  <c:v>69.599999999999994</c:v>
                </c:pt>
                <c:pt idx="4">
                  <c:v>81.5</c:v>
                </c:pt>
                <c:pt idx="5">
                  <c:v>100</c:v>
                </c:pt>
                <c:pt idx="6">
                  <c:v>82</c:v>
                </c:pt>
              </c:numCache>
            </c:numRef>
          </c:val>
          <c:extLst>
            <c:ext xmlns:c16="http://schemas.microsoft.com/office/drawing/2014/chart" uri="{C3380CC4-5D6E-409C-BE32-E72D297353CC}">
              <c16:uniqueId val="{00000001-4EC8-47B6-A265-BB147E379838}"/>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Resultat_BL_Kom21_Odense!$A$15:$A$18</c:f>
              <c:strCache>
                <c:ptCount val="4"/>
                <c:pt idx="0">
                  <c:v>18-34 år</c:v>
                </c:pt>
                <c:pt idx="1">
                  <c:v>35-49 år</c:v>
                </c:pt>
                <c:pt idx="2">
                  <c:v>50-64 år</c:v>
                </c:pt>
                <c:pt idx="3">
                  <c:v>65 år+</c:v>
                </c:pt>
              </c:strCache>
            </c:strRef>
          </c:cat>
          <c:val>
            <c:numRef>
              <c:f>Resultat_BL_Kom21_Odense!$B$15:$B$18</c:f>
              <c:numCache>
                <c:formatCode>General</c:formatCode>
                <c:ptCount val="4"/>
                <c:pt idx="0">
                  <c:v>34.700000000000003</c:v>
                </c:pt>
                <c:pt idx="1">
                  <c:v>22.5</c:v>
                </c:pt>
                <c:pt idx="2">
                  <c:v>22.7</c:v>
                </c:pt>
                <c:pt idx="3">
                  <c:v>20.100000000000001</c:v>
                </c:pt>
              </c:numCache>
            </c:numRef>
          </c:val>
          <c:extLst>
            <c:ext xmlns:c16="http://schemas.microsoft.com/office/drawing/2014/chart" uri="{C3380CC4-5D6E-409C-BE32-E72D297353CC}">
              <c16:uniqueId val="{00000000-E903-480E-AD16-331EB1034D9D}"/>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De er for korte</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Resultat_BL_Kom21_Odense!$M$535:$S$535</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Resultat_BL_Kom21_Odense!$M$536:$S$536</c:f>
              <c:numCache>
                <c:formatCode>General</c:formatCode>
                <c:ptCount val="7"/>
                <c:pt idx="0">
                  <c:v>2</c:v>
                </c:pt>
                <c:pt idx="1">
                  <c:v>9.8000000000000007</c:v>
                </c:pt>
                <c:pt idx="2">
                  <c:v>1.7</c:v>
                </c:pt>
                <c:pt idx="3">
                  <c:v>0.4</c:v>
                </c:pt>
                <c:pt idx="4">
                  <c:v>0</c:v>
                </c:pt>
                <c:pt idx="5">
                  <c:v>0</c:v>
                </c:pt>
                <c:pt idx="6">
                  <c:v>0</c:v>
                </c:pt>
              </c:numCache>
            </c:numRef>
          </c:val>
          <c:extLst>
            <c:ext xmlns:c16="http://schemas.microsoft.com/office/drawing/2014/chart" uri="{C3380CC4-5D6E-409C-BE32-E72D297353CC}">
              <c16:uniqueId val="{00000000-F153-4A3A-BA5C-717BBFF0A098}"/>
            </c:ext>
          </c:extLst>
        </c:ser>
        <c:ser>
          <c:idx val="1"/>
          <c:order val="1"/>
          <c:tx>
            <c:v>De er rimelige</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Resultat_BL_Kom21_Odense!$M$535:$S$535</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Resultat_BL_Kom21_Odense!$M$537:$S$537</c:f>
              <c:numCache>
                <c:formatCode>General</c:formatCode>
                <c:ptCount val="7"/>
                <c:pt idx="0">
                  <c:v>34.200000000000003</c:v>
                </c:pt>
                <c:pt idx="1">
                  <c:v>34.799999999999997</c:v>
                </c:pt>
                <c:pt idx="2">
                  <c:v>25.8</c:v>
                </c:pt>
                <c:pt idx="3">
                  <c:v>16.7</c:v>
                </c:pt>
                <c:pt idx="4">
                  <c:v>31.2</c:v>
                </c:pt>
                <c:pt idx="5">
                  <c:v>0</c:v>
                </c:pt>
                <c:pt idx="6">
                  <c:v>22</c:v>
                </c:pt>
              </c:numCache>
            </c:numRef>
          </c:val>
          <c:extLst>
            <c:ext xmlns:c16="http://schemas.microsoft.com/office/drawing/2014/chart" uri="{C3380CC4-5D6E-409C-BE32-E72D297353CC}">
              <c16:uniqueId val="{00000001-F153-4A3A-BA5C-717BBFF0A098}"/>
            </c:ext>
          </c:extLst>
        </c:ser>
        <c:ser>
          <c:idx val="2"/>
          <c:order val="2"/>
          <c:tx>
            <c:v>De er for lange</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Resultat_BL_Kom21_Odense!$M$535:$S$535</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Resultat_BL_Kom21_Odense!$M$538:$S$538</c:f>
              <c:numCache>
                <c:formatCode>General</c:formatCode>
                <c:ptCount val="7"/>
                <c:pt idx="0">
                  <c:v>63.8</c:v>
                </c:pt>
                <c:pt idx="1">
                  <c:v>55.4</c:v>
                </c:pt>
                <c:pt idx="2">
                  <c:v>72.5</c:v>
                </c:pt>
                <c:pt idx="3">
                  <c:v>82.9</c:v>
                </c:pt>
                <c:pt idx="4">
                  <c:v>68.8</c:v>
                </c:pt>
                <c:pt idx="5">
                  <c:v>100</c:v>
                </c:pt>
                <c:pt idx="6">
                  <c:v>78</c:v>
                </c:pt>
              </c:numCache>
            </c:numRef>
          </c:val>
          <c:extLst>
            <c:ext xmlns:c16="http://schemas.microsoft.com/office/drawing/2014/chart" uri="{C3380CC4-5D6E-409C-BE32-E72D297353CC}">
              <c16:uniqueId val="{00000002-F153-4A3A-BA5C-717BBFF0A098}"/>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Ja</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Resultat_BL_Kom21_Odense!$M$634:$S$634</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Resultat_BL_Kom21_Odense!$M$635:$S$635</c:f>
              <c:numCache>
                <c:formatCode>General</c:formatCode>
                <c:ptCount val="7"/>
                <c:pt idx="0">
                  <c:v>90</c:v>
                </c:pt>
                <c:pt idx="1">
                  <c:v>69</c:v>
                </c:pt>
                <c:pt idx="2">
                  <c:v>98</c:v>
                </c:pt>
                <c:pt idx="3">
                  <c:v>99.1</c:v>
                </c:pt>
                <c:pt idx="4">
                  <c:v>98.4</c:v>
                </c:pt>
                <c:pt idx="5">
                  <c:v>100</c:v>
                </c:pt>
                <c:pt idx="6">
                  <c:v>82</c:v>
                </c:pt>
              </c:numCache>
            </c:numRef>
          </c:val>
          <c:extLst>
            <c:ext xmlns:c16="http://schemas.microsoft.com/office/drawing/2014/chart" uri="{C3380CC4-5D6E-409C-BE32-E72D297353CC}">
              <c16:uniqueId val="{00000000-6CB7-45DB-9A37-F5A4ECB1A208}"/>
            </c:ext>
          </c:extLst>
        </c:ser>
        <c:ser>
          <c:idx val="1"/>
          <c:order val="1"/>
          <c:tx>
            <c:v>Nej</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Resultat_BL_Kom21_Odense!$M$634:$S$634</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Resultat_BL_Kom21_Odense!$M$636:$S$636</c:f>
              <c:numCache>
                <c:formatCode>General</c:formatCode>
                <c:ptCount val="7"/>
                <c:pt idx="0">
                  <c:v>10</c:v>
                </c:pt>
                <c:pt idx="1">
                  <c:v>31</c:v>
                </c:pt>
                <c:pt idx="2">
                  <c:v>2</c:v>
                </c:pt>
                <c:pt idx="3">
                  <c:v>0.9</c:v>
                </c:pt>
                <c:pt idx="4">
                  <c:v>1.6</c:v>
                </c:pt>
                <c:pt idx="5">
                  <c:v>0</c:v>
                </c:pt>
                <c:pt idx="6">
                  <c:v>18</c:v>
                </c:pt>
              </c:numCache>
            </c:numRef>
          </c:val>
          <c:extLst>
            <c:ext xmlns:c16="http://schemas.microsoft.com/office/drawing/2014/chart" uri="{C3380CC4-5D6E-409C-BE32-E72D297353CC}">
              <c16:uniqueId val="{00000001-6CB7-45DB-9A37-F5A4ECB1A208}"/>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v>Ja</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Resultat_BL_Kom21_Odense!$M$724:$S$724</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Resultat_BL_Kom21_Odense!$M$725:$S$725</c:f>
              <c:numCache>
                <c:formatCode>General</c:formatCode>
                <c:ptCount val="7"/>
                <c:pt idx="0">
                  <c:v>80.099999999999994</c:v>
                </c:pt>
                <c:pt idx="1">
                  <c:v>64.599999999999994</c:v>
                </c:pt>
                <c:pt idx="2">
                  <c:v>90.7</c:v>
                </c:pt>
                <c:pt idx="3">
                  <c:v>82.7</c:v>
                </c:pt>
                <c:pt idx="4">
                  <c:v>87.5</c:v>
                </c:pt>
                <c:pt idx="5">
                  <c:v>100</c:v>
                </c:pt>
                <c:pt idx="6">
                  <c:v>82</c:v>
                </c:pt>
              </c:numCache>
            </c:numRef>
          </c:val>
          <c:extLst>
            <c:ext xmlns:c16="http://schemas.microsoft.com/office/drawing/2014/chart" uri="{C3380CC4-5D6E-409C-BE32-E72D297353CC}">
              <c16:uniqueId val="{00000000-4CE8-49AF-9049-9C6BD415CDEC}"/>
            </c:ext>
          </c:extLst>
        </c:ser>
        <c:ser>
          <c:idx val="1"/>
          <c:order val="1"/>
          <c:tx>
            <c:v>Nej</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Resultat_BL_Kom21_Odense!$M$724:$S$724</c:f>
              <c:strCache>
                <c:ptCount val="7"/>
                <c:pt idx="0">
                  <c:v>Eget hus</c:v>
                </c:pt>
                <c:pt idx="1">
                  <c:v>Ejerlejlighed</c:v>
                </c:pt>
                <c:pt idx="2">
                  <c:v>Lejerbolig, alment</c:v>
                </c:pt>
                <c:pt idx="3">
                  <c:v>Lejerbolig, privat</c:v>
                </c:pt>
                <c:pt idx="4">
                  <c:v>Andelsbolig</c:v>
                </c:pt>
                <c:pt idx="5">
                  <c:v>Udlejning fra Kom.</c:v>
                </c:pt>
                <c:pt idx="6">
                  <c:v>Andet</c:v>
                </c:pt>
              </c:strCache>
            </c:strRef>
          </c:cat>
          <c:val>
            <c:numRef>
              <c:f>Resultat_BL_Kom21_Odense!$M$726:$S$726</c:f>
              <c:numCache>
                <c:formatCode>General</c:formatCode>
                <c:ptCount val="7"/>
                <c:pt idx="0">
                  <c:v>19.899999999999999</c:v>
                </c:pt>
                <c:pt idx="1">
                  <c:v>35.4</c:v>
                </c:pt>
                <c:pt idx="2">
                  <c:v>9.3000000000000007</c:v>
                </c:pt>
                <c:pt idx="3">
                  <c:v>17.3</c:v>
                </c:pt>
                <c:pt idx="4">
                  <c:v>12.5</c:v>
                </c:pt>
                <c:pt idx="5">
                  <c:v>0</c:v>
                </c:pt>
                <c:pt idx="6">
                  <c:v>18</c:v>
                </c:pt>
              </c:numCache>
            </c:numRef>
          </c:val>
          <c:extLst>
            <c:ext xmlns:c16="http://schemas.microsoft.com/office/drawing/2014/chart" uri="{C3380CC4-5D6E-409C-BE32-E72D297353CC}">
              <c16:uniqueId val="{00000001-4CE8-49AF-9049-9C6BD415CDEC}"/>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Resultat_BL_Kom21_Odense!$A$841</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Resultat_BL_Kom21_Odense!$B$841:$J$841</c:f>
              <c:numCache>
                <c:formatCode>General</c:formatCode>
                <c:ptCount val="9"/>
                <c:pt idx="0">
                  <c:v>7.4</c:v>
                </c:pt>
                <c:pt idx="2">
                  <c:v>18</c:v>
                </c:pt>
                <c:pt idx="3">
                  <c:v>0</c:v>
                </c:pt>
                <c:pt idx="4">
                  <c:v>10.4</c:v>
                </c:pt>
                <c:pt idx="5">
                  <c:v>6.4</c:v>
                </c:pt>
                <c:pt idx="6">
                  <c:v>7.7</c:v>
                </c:pt>
                <c:pt idx="7">
                  <c:v>13.1</c:v>
                </c:pt>
                <c:pt idx="8">
                  <c:v>5.8</c:v>
                </c:pt>
              </c:numCache>
            </c:numRef>
          </c:val>
          <c:extLst>
            <c:ext xmlns:c16="http://schemas.microsoft.com/office/drawing/2014/chart" uri="{C3380CC4-5D6E-409C-BE32-E72D297353CC}">
              <c16:uniqueId val="{00000000-812C-4ED0-904D-70575BDBBD4D}"/>
            </c:ext>
          </c:extLst>
        </c:ser>
        <c:ser>
          <c:idx val="1"/>
          <c:order val="1"/>
          <c:tx>
            <c:strRef>
              <c:f>Resultat_BL_Kom21_Odense!$A$842</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Resultat_BL_Kom21_Odense!$B$842:$J$842</c:f>
              <c:numCache>
                <c:formatCode>General</c:formatCode>
                <c:ptCount val="9"/>
                <c:pt idx="0">
                  <c:v>8.3000000000000007</c:v>
                </c:pt>
                <c:pt idx="2">
                  <c:v>0</c:v>
                </c:pt>
                <c:pt idx="3">
                  <c:v>0</c:v>
                </c:pt>
                <c:pt idx="4">
                  <c:v>7.6</c:v>
                </c:pt>
                <c:pt idx="5">
                  <c:v>8.4</c:v>
                </c:pt>
                <c:pt idx="6">
                  <c:v>9.6999999999999993</c:v>
                </c:pt>
                <c:pt idx="7">
                  <c:v>10.5</c:v>
                </c:pt>
                <c:pt idx="8">
                  <c:v>7.5</c:v>
                </c:pt>
              </c:numCache>
            </c:numRef>
          </c:val>
          <c:extLst>
            <c:ext xmlns:c16="http://schemas.microsoft.com/office/drawing/2014/chart" uri="{C3380CC4-5D6E-409C-BE32-E72D297353CC}">
              <c16:uniqueId val="{00000001-812C-4ED0-904D-70575BDBBD4D}"/>
            </c:ext>
          </c:extLst>
        </c:ser>
        <c:ser>
          <c:idx val="2"/>
          <c:order val="2"/>
          <c:tx>
            <c:strRef>
              <c:f>Resultat_BL_Kom21_Odense!$A$843</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Resultat_BL_Kom21_Odense!$B$843:$J$843</c:f>
              <c:numCache>
                <c:formatCode>General</c:formatCode>
                <c:ptCount val="9"/>
                <c:pt idx="0">
                  <c:v>8.6</c:v>
                </c:pt>
                <c:pt idx="2">
                  <c:v>9</c:v>
                </c:pt>
                <c:pt idx="3">
                  <c:v>0</c:v>
                </c:pt>
                <c:pt idx="4">
                  <c:v>17.3</c:v>
                </c:pt>
                <c:pt idx="5">
                  <c:v>4.9000000000000004</c:v>
                </c:pt>
                <c:pt idx="6">
                  <c:v>10.8</c:v>
                </c:pt>
                <c:pt idx="7">
                  <c:v>2</c:v>
                </c:pt>
                <c:pt idx="8">
                  <c:v>8.9</c:v>
                </c:pt>
              </c:numCache>
            </c:numRef>
          </c:val>
          <c:extLst>
            <c:ext xmlns:c16="http://schemas.microsoft.com/office/drawing/2014/chart" uri="{C3380CC4-5D6E-409C-BE32-E72D297353CC}">
              <c16:uniqueId val="{00000002-812C-4ED0-904D-70575BDBBD4D}"/>
            </c:ext>
          </c:extLst>
        </c:ser>
        <c:ser>
          <c:idx val="3"/>
          <c:order val="3"/>
          <c:tx>
            <c:strRef>
              <c:f>Resultat_BL_Kom21_Odense!$A$844</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Resultat_BL_Kom21_Odense!$B$844:$J$844</c:f>
              <c:numCache>
                <c:formatCode>General</c:formatCode>
                <c:ptCount val="9"/>
                <c:pt idx="0">
                  <c:v>10.8</c:v>
                </c:pt>
                <c:pt idx="2">
                  <c:v>18</c:v>
                </c:pt>
                <c:pt idx="3">
                  <c:v>100</c:v>
                </c:pt>
                <c:pt idx="4">
                  <c:v>13.2</c:v>
                </c:pt>
                <c:pt idx="5">
                  <c:v>11.7</c:v>
                </c:pt>
                <c:pt idx="6">
                  <c:v>8.1999999999999993</c:v>
                </c:pt>
                <c:pt idx="7">
                  <c:v>6.8</c:v>
                </c:pt>
                <c:pt idx="8">
                  <c:v>11.7</c:v>
                </c:pt>
              </c:numCache>
            </c:numRef>
          </c:val>
          <c:extLst>
            <c:ext xmlns:c16="http://schemas.microsoft.com/office/drawing/2014/chart" uri="{C3380CC4-5D6E-409C-BE32-E72D297353CC}">
              <c16:uniqueId val="{00000003-812C-4ED0-904D-70575BDBBD4D}"/>
            </c:ext>
          </c:extLst>
        </c:ser>
        <c:ser>
          <c:idx val="4"/>
          <c:order val="4"/>
          <c:tx>
            <c:strRef>
              <c:f>Resultat_BL_Kom21_Odense!$A$845</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Resultat_BL_Kom21_Odense!$B$845:$J$845</c:f>
              <c:numCache>
                <c:formatCode>General</c:formatCode>
                <c:ptCount val="9"/>
                <c:pt idx="0">
                  <c:v>11.4</c:v>
                </c:pt>
                <c:pt idx="2">
                  <c:v>14.8</c:v>
                </c:pt>
                <c:pt idx="3">
                  <c:v>0</c:v>
                </c:pt>
                <c:pt idx="4">
                  <c:v>7.9</c:v>
                </c:pt>
                <c:pt idx="5">
                  <c:v>12.8</c:v>
                </c:pt>
                <c:pt idx="6">
                  <c:v>13.7</c:v>
                </c:pt>
                <c:pt idx="7">
                  <c:v>17.3</c:v>
                </c:pt>
                <c:pt idx="8">
                  <c:v>8.4</c:v>
                </c:pt>
              </c:numCache>
            </c:numRef>
          </c:val>
          <c:extLst>
            <c:ext xmlns:c16="http://schemas.microsoft.com/office/drawing/2014/chart" uri="{C3380CC4-5D6E-409C-BE32-E72D297353CC}">
              <c16:uniqueId val="{00000004-812C-4ED0-904D-70575BDBBD4D}"/>
            </c:ext>
          </c:extLst>
        </c:ser>
        <c:ser>
          <c:idx val="5"/>
          <c:order val="5"/>
          <c:tx>
            <c:strRef>
              <c:f>Resultat_BL_Kom21_Odense!$A$846</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Resultat_BL_Kom21_Odense!$B$846:$J$846</c:f>
              <c:numCache>
                <c:formatCode>General</c:formatCode>
                <c:ptCount val="9"/>
                <c:pt idx="0">
                  <c:v>12.2</c:v>
                </c:pt>
                <c:pt idx="2">
                  <c:v>0</c:v>
                </c:pt>
                <c:pt idx="3">
                  <c:v>0</c:v>
                </c:pt>
                <c:pt idx="4">
                  <c:v>9.4</c:v>
                </c:pt>
                <c:pt idx="5">
                  <c:v>13.1</c:v>
                </c:pt>
                <c:pt idx="6">
                  <c:v>10.1</c:v>
                </c:pt>
                <c:pt idx="7">
                  <c:v>14.1</c:v>
                </c:pt>
                <c:pt idx="8">
                  <c:v>13.9</c:v>
                </c:pt>
              </c:numCache>
            </c:numRef>
          </c:val>
          <c:extLst>
            <c:ext xmlns:c16="http://schemas.microsoft.com/office/drawing/2014/chart" uri="{C3380CC4-5D6E-409C-BE32-E72D297353CC}">
              <c16:uniqueId val="{00000005-812C-4ED0-904D-70575BDBBD4D}"/>
            </c:ext>
          </c:extLst>
        </c:ser>
        <c:ser>
          <c:idx val="6"/>
          <c:order val="6"/>
          <c:tx>
            <c:strRef>
              <c:f>Resultat_BL_Kom21_Odense!$A$847</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Resultat_BL_Kom21_Odense!$B$847:$J$847</c:f>
              <c:numCache>
                <c:formatCode>General</c:formatCode>
                <c:ptCount val="9"/>
                <c:pt idx="0">
                  <c:v>12.5</c:v>
                </c:pt>
                <c:pt idx="2">
                  <c:v>9</c:v>
                </c:pt>
                <c:pt idx="3">
                  <c:v>0</c:v>
                </c:pt>
                <c:pt idx="4">
                  <c:v>9</c:v>
                </c:pt>
                <c:pt idx="5">
                  <c:v>14.6</c:v>
                </c:pt>
                <c:pt idx="6">
                  <c:v>10.5</c:v>
                </c:pt>
                <c:pt idx="7">
                  <c:v>19.3</c:v>
                </c:pt>
                <c:pt idx="8">
                  <c:v>12.4</c:v>
                </c:pt>
              </c:numCache>
            </c:numRef>
          </c:val>
          <c:extLst>
            <c:ext xmlns:c16="http://schemas.microsoft.com/office/drawing/2014/chart" uri="{C3380CC4-5D6E-409C-BE32-E72D297353CC}">
              <c16:uniqueId val="{00000006-812C-4ED0-904D-70575BDBBD4D}"/>
            </c:ext>
          </c:extLst>
        </c:ser>
        <c:ser>
          <c:idx val="7"/>
          <c:order val="7"/>
          <c:tx>
            <c:strRef>
              <c:f>Resultat_BL_Kom21_Odense!$A$848</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Resultat_BL_Kom21_Odense!$B$848:$J$848</c:f>
              <c:numCache>
                <c:formatCode>General</c:formatCode>
                <c:ptCount val="9"/>
                <c:pt idx="0">
                  <c:v>11.5</c:v>
                </c:pt>
                <c:pt idx="2">
                  <c:v>13</c:v>
                </c:pt>
                <c:pt idx="3">
                  <c:v>0</c:v>
                </c:pt>
                <c:pt idx="4">
                  <c:v>10.9</c:v>
                </c:pt>
                <c:pt idx="5">
                  <c:v>8.6</c:v>
                </c:pt>
                <c:pt idx="6">
                  <c:v>13.6</c:v>
                </c:pt>
                <c:pt idx="7">
                  <c:v>6.8</c:v>
                </c:pt>
                <c:pt idx="8">
                  <c:v>12.2</c:v>
                </c:pt>
              </c:numCache>
            </c:numRef>
          </c:val>
          <c:extLst>
            <c:ext xmlns:c16="http://schemas.microsoft.com/office/drawing/2014/chart" uri="{C3380CC4-5D6E-409C-BE32-E72D297353CC}">
              <c16:uniqueId val="{00000007-812C-4ED0-904D-70575BDBBD4D}"/>
            </c:ext>
          </c:extLst>
        </c:ser>
        <c:ser>
          <c:idx val="8"/>
          <c:order val="8"/>
          <c:tx>
            <c:strRef>
              <c:f>Resultat_BL_Kom21_Odense!$A$849</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Resultat_BL_Kom21_Odense!$B$849:$J$849</c:f>
              <c:numCache>
                <c:formatCode>General</c:formatCode>
                <c:ptCount val="9"/>
                <c:pt idx="0">
                  <c:v>13.9</c:v>
                </c:pt>
                <c:pt idx="2">
                  <c:v>18</c:v>
                </c:pt>
                <c:pt idx="3">
                  <c:v>0</c:v>
                </c:pt>
                <c:pt idx="4">
                  <c:v>3.1</c:v>
                </c:pt>
                <c:pt idx="5">
                  <c:v>15.1</c:v>
                </c:pt>
                <c:pt idx="6">
                  <c:v>12.5</c:v>
                </c:pt>
                <c:pt idx="7">
                  <c:v>4.9000000000000004</c:v>
                </c:pt>
                <c:pt idx="8">
                  <c:v>17</c:v>
                </c:pt>
              </c:numCache>
            </c:numRef>
          </c:val>
          <c:extLst>
            <c:ext xmlns:c16="http://schemas.microsoft.com/office/drawing/2014/chart" uri="{C3380CC4-5D6E-409C-BE32-E72D297353CC}">
              <c16:uniqueId val="{00000008-812C-4ED0-904D-70575BDBBD4D}"/>
            </c:ext>
          </c:extLst>
        </c:ser>
        <c:ser>
          <c:idx val="9"/>
          <c:order val="9"/>
          <c:tx>
            <c:strRef>
              <c:f>Resultat_BL_Kom21_Odense!$A$850</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Resultat_BL_Kom21_Odense!$B$840:$J$840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Resultat_BL_Kom21_Odense!$B$850:$J$850</c:f>
              <c:numCache>
                <c:formatCode>General</c:formatCode>
                <c:ptCount val="9"/>
                <c:pt idx="0">
                  <c:v>3.5</c:v>
                </c:pt>
                <c:pt idx="2">
                  <c:v>0</c:v>
                </c:pt>
                <c:pt idx="3">
                  <c:v>0</c:v>
                </c:pt>
                <c:pt idx="4">
                  <c:v>11.2</c:v>
                </c:pt>
                <c:pt idx="5">
                  <c:v>4.5</c:v>
                </c:pt>
                <c:pt idx="6">
                  <c:v>3.1</c:v>
                </c:pt>
                <c:pt idx="7">
                  <c:v>5.2</c:v>
                </c:pt>
                <c:pt idx="8">
                  <c:v>2.2000000000000002</c:v>
                </c:pt>
              </c:numCache>
            </c:numRef>
          </c:val>
          <c:extLst>
            <c:ext xmlns:c16="http://schemas.microsoft.com/office/drawing/2014/chart" uri="{C3380CC4-5D6E-409C-BE32-E72D297353CC}">
              <c16:uniqueId val="{00000009-812C-4ED0-904D-70575BDBBD4D}"/>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Resultat_BL_Kom21_Odense!$A$967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Resultat_BL_Kom21_Odense!$B$967:$J$967</c:f>
              <c:numCache>
                <c:formatCode>General</c:formatCode>
                <c:ptCount val="9"/>
                <c:pt idx="0">
                  <c:v>2.9</c:v>
                </c:pt>
                <c:pt idx="2">
                  <c:v>6.9</c:v>
                </c:pt>
                <c:pt idx="3">
                  <c:v>0</c:v>
                </c:pt>
                <c:pt idx="4">
                  <c:v>1.6</c:v>
                </c:pt>
                <c:pt idx="5">
                  <c:v>3</c:v>
                </c:pt>
                <c:pt idx="6">
                  <c:v>3</c:v>
                </c:pt>
                <c:pt idx="7">
                  <c:v>0</c:v>
                </c:pt>
                <c:pt idx="8">
                  <c:v>3.3</c:v>
                </c:pt>
              </c:numCache>
            </c:numRef>
          </c:val>
          <c:extLst>
            <c:ext xmlns:c16="http://schemas.microsoft.com/office/drawing/2014/chart" uri="{C3380CC4-5D6E-409C-BE32-E72D297353CC}">
              <c16:uniqueId val="{00000000-77D4-4268-96C2-3B43E00F9B44}"/>
            </c:ext>
          </c:extLst>
        </c:ser>
        <c:ser>
          <c:idx val="1"/>
          <c:order val="1"/>
          <c:tx>
            <c:strRef>
              <c:f>Resultat_BL_Kom21_Odense!$A$968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Resultat_BL_Kom21_Odense!$B$968:$J$968</c:f>
              <c:numCache>
                <c:formatCode>General</c:formatCode>
                <c:ptCount val="9"/>
                <c:pt idx="0">
                  <c:v>4.2</c:v>
                </c:pt>
                <c:pt idx="2">
                  <c:v>0</c:v>
                </c:pt>
                <c:pt idx="3">
                  <c:v>0</c:v>
                </c:pt>
                <c:pt idx="4">
                  <c:v>6.1</c:v>
                </c:pt>
                <c:pt idx="5">
                  <c:v>0.9</c:v>
                </c:pt>
                <c:pt idx="6">
                  <c:v>1.6</c:v>
                </c:pt>
                <c:pt idx="7">
                  <c:v>9.6999999999999993</c:v>
                </c:pt>
                <c:pt idx="8">
                  <c:v>6.6</c:v>
                </c:pt>
              </c:numCache>
            </c:numRef>
          </c:val>
          <c:extLst>
            <c:ext xmlns:c16="http://schemas.microsoft.com/office/drawing/2014/chart" uri="{C3380CC4-5D6E-409C-BE32-E72D297353CC}">
              <c16:uniqueId val="{00000001-77D4-4268-96C2-3B43E00F9B44}"/>
            </c:ext>
          </c:extLst>
        </c:ser>
        <c:ser>
          <c:idx val="2"/>
          <c:order val="2"/>
          <c:tx>
            <c:strRef>
              <c:f>Resultat_BL_Kom21_Odense!$A$969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Resultat_BL_Kom21_Odense!$B$969:$J$969</c:f>
              <c:numCache>
                <c:formatCode>General</c:formatCode>
                <c:ptCount val="9"/>
                <c:pt idx="0">
                  <c:v>7.1</c:v>
                </c:pt>
                <c:pt idx="4">
                  <c:v>7.4</c:v>
                </c:pt>
                <c:pt idx="5">
                  <c:v>8.6999999999999993</c:v>
                </c:pt>
                <c:pt idx="6">
                  <c:v>5.5</c:v>
                </c:pt>
                <c:pt idx="7">
                  <c:v>13.8</c:v>
                </c:pt>
                <c:pt idx="8">
                  <c:v>6.5</c:v>
                </c:pt>
              </c:numCache>
            </c:numRef>
          </c:val>
          <c:extLst>
            <c:ext xmlns:c16="http://schemas.microsoft.com/office/drawing/2014/chart" uri="{C3380CC4-5D6E-409C-BE32-E72D297353CC}">
              <c16:uniqueId val="{00000002-77D4-4268-96C2-3B43E00F9B44}"/>
            </c:ext>
          </c:extLst>
        </c:ser>
        <c:ser>
          <c:idx val="3"/>
          <c:order val="3"/>
          <c:tx>
            <c:strRef>
              <c:f>Resultat_BL_Kom21_Odense!$A$970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Resultat_BL_Kom21_Odense!$B$970:$J$970</c:f>
              <c:numCache>
                <c:formatCode>General</c:formatCode>
                <c:ptCount val="9"/>
                <c:pt idx="0">
                  <c:v>8.1999999999999993</c:v>
                </c:pt>
                <c:pt idx="2">
                  <c:v>0</c:v>
                </c:pt>
                <c:pt idx="3">
                  <c:v>0</c:v>
                </c:pt>
                <c:pt idx="4">
                  <c:v>4.3</c:v>
                </c:pt>
                <c:pt idx="5">
                  <c:v>5.8</c:v>
                </c:pt>
                <c:pt idx="6">
                  <c:v>6.8</c:v>
                </c:pt>
                <c:pt idx="7">
                  <c:v>7.8</c:v>
                </c:pt>
                <c:pt idx="8">
                  <c:v>11.3</c:v>
                </c:pt>
              </c:numCache>
            </c:numRef>
          </c:val>
          <c:extLst>
            <c:ext xmlns:c16="http://schemas.microsoft.com/office/drawing/2014/chart" uri="{C3380CC4-5D6E-409C-BE32-E72D297353CC}">
              <c16:uniqueId val="{00000003-77D4-4268-96C2-3B43E00F9B44}"/>
            </c:ext>
          </c:extLst>
        </c:ser>
        <c:ser>
          <c:idx val="4"/>
          <c:order val="4"/>
          <c:tx>
            <c:strRef>
              <c:f>Resultat_BL_Kom21_Odense!$A$971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Resultat_BL_Kom21_Odense!$B$971:$J$971</c:f>
              <c:numCache>
                <c:formatCode>General</c:formatCode>
                <c:ptCount val="9"/>
                <c:pt idx="0">
                  <c:v>10.199999999999999</c:v>
                </c:pt>
                <c:pt idx="2">
                  <c:v>0</c:v>
                </c:pt>
                <c:pt idx="3">
                  <c:v>0</c:v>
                </c:pt>
                <c:pt idx="4">
                  <c:v>15.6</c:v>
                </c:pt>
                <c:pt idx="5">
                  <c:v>13.1</c:v>
                </c:pt>
                <c:pt idx="6">
                  <c:v>9.6999999999999993</c:v>
                </c:pt>
                <c:pt idx="7">
                  <c:v>7.2</c:v>
                </c:pt>
                <c:pt idx="8">
                  <c:v>9.6</c:v>
                </c:pt>
              </c:numCache>
            </c:numRef>
          </c:val>
          <c:extLst>
            <c:ext xmlns:c16="http://schemas.microsoft.com/office/drawing/2014/chart" uri="{C3380CC4-5D6E-409C-BE32-E72D297353CC}">
              <c16:uniqueId val="{00000004-77D4-4268-96C2-3B43E00F9B44}"/>
            </c:ext>
          </c:extLst>
        </c:ser>
        <c:ser>
          <c:idx val="5"/>
          <c:order val="5"/>
          <c:tx>
            <c:strRef>
              <c:f>Resultat_BL_Kom21_Odense!$A$972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Resultat_BL_Kom21_Odense!$B$972:$J$972</c:f>
              <c:numCache>
                <c:formatCode>General</c:formatCode>
                <c:ptCount val="9"/>
                <c:pt idx="0">
                  <c:v>16.3</c:v>
                </c:pt>
                <c:pt idx="2">
                  <c:v>9</c:v>
                </c:pt>
                <c:pt idx="3">
                  <c:v>100</c:v>
                </c:pt>
                <c:pt idx="4">
                  <c:v>12</c:v>
                </c:pt>
                <c:pt idx="5">
                  <c:v>21.2</c:v>
                </c:pt>
                <c:pt idx="6">
                  <c:v>13.9</c:v>
                </c:pt>
                <c:pt idx="7">
                  <c:v>14.9</c:v>
                </c:pt>
                <c:pt idx="8">
                  <c:v>16.3</c:v>
                </c:pt>
              </c:numCache>
            </c:numRef>
          </c:val>
          <c:extLst>
            <c:ext xmlns:c16="http://schemas.microsoft.com/office/drawing/2014/chart" uri="{C3380CC4-5D6E-409C-BE32-E72D297353CC}">
              <c16:uniqueId val="{00000005-77D4-4268-96C2-3B43E00F9B44}"/>
            </c:ext>
          </c:extLst>
        </c:ser>
        <c:ser>
          <c:idx val="6"/>
          <c:order val="6"/>
          <c:tx>
            <c:strRef>
              <c:f>Resultat_BL_Kom21_Odense!$A$973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Resultat_BL_Kom21_Odense!$B$973:$J$973</c:f>
              <c:numCache>
                <c:formatCode>General</c:formatCode>
                <c:ptCount val="9"/>
                <c:pt idx="0">
                  <c:v>15.3</c:v>
                </c:pt>
                <c:pt idx="2">
                  <c:v>17</c:v>
                </c:pt>
                <c:pt idx="3">
                  <c:v>0</c:v>
                </c:pt>
                <c:pt idx="4">
                  <c:v>15</c:v>
                </c:pt>
                <c:pt idx="5">
                  <c:v>13.8</c:v>
                </c:pt>
                <c:pt idx="6">
                  <c:v>14.6</c:v>
                </c:pt>
                <c:pt idx="7">
                  <c:v>21.8</c:v>
                </c:pt>
                <c:pt idx="8">
                  <c:v>15.5</c:v>
                </c:pt>
              </c:numCache>
            </c:numRef>
          </c:val>
          <c:extLst>
            <c:ext xmlns:c16="http://schemas.microsoft.com/office/drawing/2014/chart" uri="{C3380CC4-5D6E-409C-BE32-E72D297353CC}">
              <c16:uniqueId val="{00000006-77D4-4268-96C2-3B43E00F9B44}"/>
            </c:ext>
          </c:extLst>
        </c:ser>
        <c:ser>
          <c:idx val="7"/>
          <c:order val="7"/>
          <c:tx>
            <c:strRef>
              <c:f>Resultat_BL_Kom21_Odense!$A$974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Resultat_BL_Kom21_Odense!$B$974:$J$974</c:f>
              <c:numCache>
                <c:formatCode>General</c:formatCode>
                <c:ptCount val="9"/>
                <c:pt idx="0">
                  <c:v>15</c:v>
                </c:pt>
                <c:pt idx="2">
                  <c:v>22</c:v>
                </c:pt>
                <c:pt idx="3">
                  <c:v>0</c:v>
                </c:pt>
                <c:pt idx="4">
                  <c:v>14.5</c:v>
                </c:pt>
                <c:pt idx="5">
                  <c:v>15.7</c:v>
                </c:pt>
                <c:pt idx="6">
                  <c:v>16</c:v>
                </c:pt>
                <c:pt idx="7">
                  <c:v>11</c:v>
                </c:pt>
                <c:pt idx="8">
                  <c:v>14.5</c:v>
                </c:pt>
              </c:numCache>
            </c:numRef>
          </c:val>
          <c:extLst>
            <c:ext xmlns:c16="http://schemas.microsoft.com/office/drawing/2014/chart" uri="{C3380CC4-5D6E-409C-BE32-E72D297353CC}">
              <c16:uniqueId val="{00000007-77D4-4268-96C2-3B43E00F9B44}"/>
            </c:ext>
          </c:extLst>
        </c:ser>
        <c:ser>
          <c:idx val="8"/>
          <c:order val="8"/>
          <c:tx>
            <c:strRef>
              <c:f>Resultat_BL_Kom21_Odense!$A$975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Resultat_BL_Kom21_Odense!$B$975:$J$975</c:f>
              <c:numCache>
                <c:formatCode>General</c:formatCode>
                <c:ptCount val="9"/>
                <c:pt idx="0">
                  <c:v>16.7</c:v>
                </c:pt>
                <c:pt idx="2">
                  <c:v>45.1</c:v>
                </c:pt>
                <c:pt idx="3">
                  <c:v>0</c:v>
                </c:pt>
                <c:pt idx="4">
                  <c:v>18.899999999999999</c:v>
                </c:pt>
                <c:pt idx="5">
                  <c:v>15.7</c:v>
                </c:pt>
                <c:pt idx="6">
                  <c:v>20.5</c:v>
                </c:pt>
                <c:pt idx="7">
                  <c:v>13.7</c:v>
                </c:pt>
                <c:pt idx="8">
                  <c:v>13.4</c:v>
                </c:pt>
              </c:numCache>
            </c:numRef>
          </c:val>
          <c:extLst>
            <c:ext xmlns:c16="http://schemas.microsoft.com/office/drawing/2014/chart" uri="{C3380CC4-5D6E-409C-BE32-E72D297353CC}">
              <c16:uniqueId val="{00000008-77D4-4268-96C2-3B43E00F9B44}"/>
            </c:ext>
          </c:extLst>
        </c:ser>
        <c:ser>
          <c:idx val="9"/>
          <c:order val="9"/>
          <c:tx>
            <c:strRef>
              <c:f>Resultat_BL_Kom21_Odense!$A$976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Resultat_BL_Kom21_Odense!$B$966:$J$966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Resultat_BL_Kom21_Odense!$B$976:$J$976</c:f>
              <c:numCache>
                <c:formatCode>General</c:formatCode>
                <c:ptCount val="9"/>
                <c:pt idx="0">
                  <c:v>4.0999999999999996</c:v>
                </c:pt>
                <c:pt idx="2">
                  <c:v>0</c:v>
                </c:pt>
                <c:pt idx="3">
                  <c:v>0</c:v>
                </c:pt>
                <c:pt idx="4">
                  <c:v>4.5999999999999996</c:v>
                </c:pt>
                <c:pt idx="5">
                  <c:v>2.1</c:v>
                </c:pt>
                <c:pt idx="6">
                  <c:v>8.3000000000000007</c:v>
                </c:pt>
                <c:pt idx="7">
                  <c:v>0</c:v>
                </c:pt>
                <c:pt idx="8">
                  <c:v>3</c:v>
                </c:pt>
              </c:numCache>
            </c:numRef>
          </c:val>
          <c:extLst>
            <c:ext xmlns:c16="http://schemas.microsoft.com/office/drawing/2014/chart" uri="{C3380CC4-5D6E-409C-BE32-E72D297353CC}">
              <c16:uniqueId val="{00000009-77D4-4268-96C2-3B43E00F9B44}"/>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Resultat_BL_Kom21_Odense!$A$1097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Resultat_BL_Kom21_Odense!$B$1097:$J$1097</c:f>
              <c:numCache>
                <c:formatCode>General</c:formatCode>
                <c:ptCount val="9"/>
                <c:pt idx="0">
                  <c:v>22</c:v>
                </c:pt>
                <c:pt idx="2">
                  <c:v>18</c:v>
                </c:pt>
                <c:pt idx="3">
                  <c:v>100</c:v>
                </c:pt>
                <c:pt idx="4">
                  <c:v>29.7</c:v>
                </c:pt>
                <c:pt idx="5">
                  <c:v>26.5</c:v>
                </c:pt>
                <c:pt idx="6">
                  <c:v>27.1</c:v>
                </c:pt>
                <c:pt idx="7">
                  <c:v>13.8</c:v>
                </c:pt>
                <c:pt idx="8">
                  <c:v>16.7</c:v>
                </c:pt>
              </c:numCache>
            </c:numRef>
          </c:val>
          <c:extLst>
            <c:ext xmlns:c16="http://schemas.microsoft.com/office/drawing/2014/chart" uri="{C3380CC4-5D6E-409C-BE32-E72D297353CC}">
              <c16:uniqueId val="{00000000-1F6A-4265-AB30-1158127C0794}"/>
            </c:ext>
          </c:extLst>
        </c:ser>
        <c:ser>
          <c:idx val="1"/>
          <c:order val="1"/>
          <c:tx>
            <c:strRef>
              <c:f>Resultat_BL_Kom21_Odense!$A$1098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Resultat_BL_Kom21_Odense!$B$1098:$J$1098</c:f>
              <c:numCache>
                <c:formatCode>General</c:formatCode>
                <c:ptCount val="9"/>
                <c:pt idx="0">
                  <c:v>14.1</c:v>
                </c:pt>
                <c:pt idx="2">
                  <c:v>0</c:v>
                </c:pt>
                <c:pt idx="3">
                  <c:v>0</c:v>
                </c:pt>
                <c:pt idx="4">
                  <c:v>14.4</c:v>
                </c:pt>
                <c:pt idx="5">
                  <c:v>13.1</c:v>
                </c:pt>
                <c:pt idx="6">
                  <c:v>17.8</c:v>
                </c:pt>
                <c:pt idx="7">
                  <c:v>15.8</c:v>
                </c:pt>
                <c:pt idx="8">
                  <c:v>12.4</c:v>
                </c:pt>
              </c:numCache>
            </c:numRef>
          </c:val>
          <c:extLst>
            <c:ext xmlns:c16="http://schemas.microsoft.com/office/drawing/2014/chart" uri="{C3380CC4-5D6E-409C-BE32-E72D297353CC}">
              <c16:uniqueId val="{00000001-1F6A-4265-AB30-1158127C0794}"/>
            </c:ext>
          </c:extLst>
        </c:ser>
        <c:ser>
          <c:idx val="2"/>
          <c:order val="2"/>
          <c:tx>
            <c:strRef>
              <c:f>Resultat_BL_Kom21_Odense!$A$1099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Resultat_BL_Kom21_Odense!$B$1099:$J$1099</c:f>
              <c:numCache>
                <c:formatCode>General</c:formatCode>
                <c:ptCount val="9"/>
                <c:pt idx="0">
                  <c:v>14.4</c:v>
                </c:pt>
                <c:pt idx="2">
                  <c:v>22</c:v>
                </c:pt>
                <c:pt idx="4">
                  <c:v>8.9</c:v>
                </c:pt>
                <c:pt idx="5">
                  <c:v>19.600000000000001</c:v>
                </c:pt>
                <c:pt idx="6">
                  <c:v>15.1</c:v>
                </c:pt>
                <c:pt idx="7">
                  <c:v>12.8</c:v>
                </c:pt>
                <c:pt idx="8">
                  <c:v>12.1</c:v>
                </c:pt>
              </c:numCache>
            </c:numRef>
          </c:val>
          <c:extLst>
            <c:ext xmlns:c16="http://schemas.microsoft.com/office/drawing/2014/chart" uri="{C3380CC4-5D6E-409C-BE32-E72D297353CC}">
              <c16:uniqueId val="{00000002-1F6A-4265-AB30-1158127C0794}"/>
            </c:ext>
          </c:extLst>
        </c:ser>
        <c:ser>
          <c:idx val="3"/>
          <c:order val="3"/>
          <c:tx>
            <c:strRef>
              <c:f>Resultat_BL_Kom21_Odense!$A$1100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Resultat_BL_Kom21_Odense!$B$1100:$J$1100</c:f>
              <c:numCache>
                <c:formatCode>General</c:formatCode>
                <c:ptCount val="9"/>
                <c:pt idx="0">
                  <c:v>11.5</c:v>
                </c:pt>
                <c:pt idx="2">
                  <c:v>13</c:v>
                </c:pt>
                <c:pt idx="3">
                  <c:v>0</c:v>
                </c:pt>
                <c:pt idx="4">
                  <c:v>10.8</c:v>
                </c:pt>
                <c:pt idx="5">
                  <c:v>11.6</c:v>
                </c:pt>
                <c:pt idx="6">
                  <c:v>11.7</c:v>
                </c:pt>
                <c:pt idx="7">
                  <c:v>6.5</c:v>
                </c:pt>
                <c:pt idx="8">
                  <c:v>12.3</c:v>
                </c:pt>
              </c:numCache>
            </c:numRef>
          </c:val>
          <c:extLst>
            <c:ext xmlns:c16="http://schemas.microsoft.com/office/drawing/2014/chart" uri="{C3380CC4-5D6E-409C-BE32-E72D297353CC}">
              <c16:uniqueId val="{00000003-1F6A-4265-AB30-1158127C0794}"/>
            </c:ext>
          </c:extLst>
        </c:ser>
        <c:ser>
          <c:idx val="4"/>
          <c:order val="4"/>
          <c:tx>
            <c:strRef>
              <c:f>Resultat_BL_Kom21_Odense!$A$1101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Resultat_BL_Kom21_Odense!$B$1101:$J$1101</c:f>
              <c:numCache>
                <c:formatCode>General</c:formatCode>
                <c:ptCount val="9"/>
                <c:pt idx="0">
                  <c:v>10.4</c:v>
                </c:pt>
                <c:pt idx="2">
                  <c:v>18</c:v>
                </c:pt>
                <c:pt idx="3">
                  <c:v>0</c:v>
                </c:pt>
                <c:pt idx="4">
                  <c:v>7.4</c:v>
                </c:pt>
                <c:pt idx="5">
                  <c:v>6.5</c:v>
                </c:pt>
                <c:pt idx="6">
                  <c:v>10.6</c:v>
                </c:pt>
                <c:pt idx="7">
                  <c:v>7.8</c:v>
                </c:pt>
                <c:pt idx="8">
                  <c:v>12.6</c:v>
                </c:pt>
              </c:numCache>
            </c:numRef>
          </c:val>
          <c:extLst>
            <c:ext xmlns:c16="http://schemas.microsoft.com/office/drawing/2014/chart" uri="{C3380CC4-5D6E-409C-BE32-E72D297353CC}">
              <c16:uniqueId val="{00000004-1F6A-4265-AB30-1158127C0794}"/>
            </c:ext>
          </c:extLst>
        </c:ser>
        <c:ser>
          <c:idx val="5"/>
          <c:order val="5"/>
          <c:tx>
            <c:strRef>
              <c:f>Resultat_BL_Kom21_Odense!$A$1102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Resultat_BL_Kom21_Odense!$B$1102:$J$1102</c:f>
              <c:numCache>
                <c:formatCode>General</c:formatCode>
                <c:ptCount val="9"/>
                <c:pt idx="0">
                  <c:v>5.4</c:v>
                </c:pt>
                <c:pt idx="2">
                  <c:v>4</c:v>
                </c:pt>
                <c:pt idx="3">
                  <c:v>0</c:v>
                </c:pt>
                <c:pt idx="4">
                  <c:v>8.9</c:v>
                </c:pt>
                <c:pt idx="5">
                  <c:v>4.3</c:v>
                </c:pt>
                <c:pt idx="6">
                  <c:v>7.8</c:v>
                </c:pt>
                <c:pt idx="7">
                  <c:v>3.8</c:v>
                </c:pt>
                <c:pt idx="8">
                  <c:v>4.2</c:v>
                </c:pt>
              </c:numCache>
            </c:numRef>
          </c:val>
          <c:extLst>
            <c:ext xmlns:c16="http://schemas.microsoft.com/office/drawing/2014/chart" uri="{C3380CC4-5D6E-409C-BE32-E72D297353CC}">
              <c16:uniqueId val="{00000005-1F6A-4265-AB30-1158127C0794}"/>
            </c:ext>
          </c:extLst>
        </c:ser>
        <c:ser>
          <c:idx val="6"/>
          <c:order val="6"/>
          <c:tx>
            <c:strRef>
              <c:f>Resultat_BL_Kom21_Odense!$A$1103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Resultat_BL_Kom21_Odense!$B$1103:$J$1103</c:f>
              <c:numCache>
                <c:formatCode>General</c:formatCode>
                <c:ptCount val="9"/>
                <c:pt idx="0">
                  <c:v>7.8</c:v>
                </c:pt>
                <c:pt idx="2">
                  <c:v>9</c:v>
                </c:pt>
                <c:pt idx="3">
                  <c:v>0</c:v>
                </c:pt>
                <c:pt idx="4">
                  <c:v>8.1999999999999993</c:v>
                </c:pt>
                <c:pt idx="5">
                  <c:v>5.3</c:v>
                </c:pt>
                <c:pt idx="6">
                  <c:v>5.2</c:v>
                </c:pt>
                <c:pt idx="7">
                  <c:v>7.8</c:v>
                </c:pt>
                <c:pt idx="8">
                  <c:v>10.7</c:v>
                </c:pt>
              </c:numCache>
            </c:numRef>
          </c:val>
          <c:extLst>
            <c:ext xmlns:c16="http://schemas.microsoft.com/office/drawing/2014/chart" uri="{C3380CC4-5D6E-409C-BE32-E72D297353CC}">
              <c16:uniqueId val="{00000006-1F6A-4265-AB30-1158127C0794}"/>
            </c:ext>
          </c:extLst>
        </c:ser>
        <c:ser>
          <c:idx val="7"/>
          <c:order val="7"/>
          <c:tx>
            <c:strRef>
              <c:f>Resultat_BL_Kom21_Odense!$A$1104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Resultat_BL_Kom21_Odense!$B$1104:$J$1104</c:f>
              <c:numCache>
                <c:formatCode>General</c:formatCode>
                <c:ptCount val="9"/>
                <c:pt idx="0">
                  <c:v>5.6</c:v>
                </c:pt>
                <c:pt idx="2">
                  <c:v>9</c:v>
                </c:pt>
                <c:pt idx="3">
                  <c:v>0</c:v>
                </c:pt>
                <c:pt idx="4">
                  <c:v>7</c:v>
                </c:pt>
                <c:pt idx="5">
                  <c:v>6.1</c:v>
                </c:pt>
                <c:pt idx="6">
                  <c:v>1.3</c:v>
                </c:pt>
                <c:pt idx="7">
                  <c:v>12.7</c:v>
                </c:pt>
                <c:pt idx="8">
                  <c:v>6.8</c:v>
                </c:pt>
              </c:numCache>
            </c:numRef>
          </c:val>
          <c:extLst>
            <c:ext xmlns:c16="http://schemas.microsoft.com/office/drawing/2014/chart" uri="{C3380CC4-5D6E-409C-BE32-E72D297353CC}">
              <c16:uniqueId val="{00000007-1F6A-4265-AB30-1158127C0794}"/>
            </c:ext>
          </c:extLst>
        </c:ser>
        <c:ser>
          <c:idx val="8"/>
          <c:order val="8"/>
          <c:tx>
            <c:strRef>
              <c:f>Resultat_BL_Kom21_Odense!$A$1105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Resultat_BL_Kom21_Odense!$B$1105:$J$1105</c:f>
              <c:numCache>
                <c:formatCode>General</c:formatCode>
                <c:ptCount val="9"/>
                <c:pt idx="0">
                  <c:v>5.7</c:v>
                </c:pt>
                <c:pt idx="2">
                  <c:v>6.9</c:v>
                </c:pt>
                <c:pt idx="3">
                  <c:v>0</c:v>
                </c:pt>
                <c:pt idx="4">
                  <c:v>1.6</c:v>
                </c:pt>
                <c:pt idx="5">
                  <c:v>3</c:v>
                </c:pt>
                <c:pt idx="6">
                  <c:v>2.5</c:v>
                </c:pt>
                <c:pt idx="7">
                  <c:v>14.1</c:v>
                </c:pt>
                <c:pt idx="8">
                  <c:v>8.3000000000000007</c:v>
                </c:pt>
              </c:numCache>
            </c:numRef>
          </c:val>
          <c:extLst>
            <c:ext xmlns:c16="http://schemas.microsoft.com/office/drawing/2014/chart" uri="{C3380CC4-5D6E-409C-BE32-E72D297353CC}">
              <c16:uniqueId val="{00000008-1F6A-4265-AB30-1158127C0794}"/>
            </c:ext>
          </c:extLst>
        </c:ser>
        <c:ser>
          <c:idx val="9"/>
          <c:order val="9"/>
          <c:tx>
            <c:strRef>
              <c:f>Resultat_BL_Kom21_Odense!$A$1106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Resultat_BL_Kom21_Odense!$B$1096:$J$1096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Resultat_BL_Kom21_Odense!$B$1106:$J$1106</c:f>
              <c:numCache>
                <c:formatCode>General</c:formatCode>
                <c:ptCount val="9"/>
                <c:pt idx="0">
                  <c:v>3</c:v>
                </c:pt>
                <c:pt idx="2">
                  <c:v>0</c:v>
                </c:pt>
                <c:pt idx="4">
                  <c:v>3.1</c:v>
                </c:pt>
                <c:pt idx="5">
                  <c:v>4</c:v>
                </c:pt>
                <c:pt idx="6">
                  <c:v>0.7</c:v>
                </c:pt>
                <c:pt idx="7">
                  <c:v>4.8</c:v>
                </c:pt>
                <c:pt idx="8">
                  <c:v>3.8</c:v>
                </c:pt>
              </c:numCache>
            </c:numRef>
          </c:val>
          <c:extLst>
            <c:ext xmlns:c16="http://schemas.microsoft.com/office/drawing/2014/chart" uri="{C3380CC4-5D6E-409C-BE32-E72D297353CC}">
              <c16:uniqueId val="{00000009-1F6A-4265-AB30-1158127C0794}"/>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Resultat_BL_Kom21_Odense!$A$1225</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Resultat_BL_Kom21_Odense!$B$1225:$J$1225</c:f>
              <c:numCache>
                <c:formatCode>General</c:formatCode>
                <c:ptCount val="9"/>
                <c:pt idx="0">
                  <c:v>5</c:v>
                </c:pt>
                <c:pt idx="2">
                  <c:v>4</c:v>
                </c:pt>
                <c:pt idx="3">
                  <c:v>0</c:v>
                </c:pt>
                <c:pt idx="4">
                  <c:v>4.5999999999999996</c:v>
                </c:pt>
                <c:pt idx="5">
                  <c:v>6.9</c:v>
                </c:pt>
                <c:pt idx="6">
                  <c:v>3.1</c:v>
                </c:pt>
                <c:pt idx="7">
                  <c:v>13.1</c:v>
                </c:pt>
                <c:pt idx="8">
                  <c:v>4</c:v>
                </c:pt>
              </c:numCache>
            </c:numRef>
          </c:val>
          <c:extLst>
            <c:ext xmlns:c16="http://schemas.microsoft.com/office/drawing/2014/chart" uri="{C3380CC4-5D6E-409C-BE32-E72D297353CC}">
              <c16:uniqueId val="{00000000-8AAC-403D-9B8C-B1CF83BE0F2F}"/>
            </c:ext>
          </c:extLst>
        </c:ser>
        <c:ser>
          <c:idx val="1"/>
          <c:order val="1"/>
          <c:tx>
            <c:strRef>
              <c:f>Resultat_BL_Kom21_Odense!$A$1226</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Resultat_BL_Kom21_Odense!$B$1226:$J$1226</c:f>
              <c:numCache>
                <c:formatCode>General</c:formatCode>
                <c:ptCount val="9"/>
                <c:pt idx="0">
                  <c:v>10.7</c:v>
                </c:pt>
                <c:pt idx="2">
                  <c:v>9</c:v>
                </c:pt>
                <c:pt idx="3">
                  <c:v>0</c:v>
                </c:pt>
                <c:pt idx="4">
                  <c:v>12.8</c:v>
                </c:pt>
                <c:pt idx="5">
                  <c:v>11.8</c:v>
                </c:pt>
                <c:pt idx="6">
                  <c:v>12.9</c:v>
                </c:pt>
                <c:pt idx="7">
                  <c:v>7.8</c:v>
                </c:pt>
                <c:pt idx="8">
                  <c:v>9.1</c:v>
                </c:pt>
              </c:numCache>
            </c:numRef>
          </c:val>
          <c:extLst>
            <c:ext xmlns:c16="http://schemas.microsoft.com/office/drawing/2014/chart" uri="{C3380CC4-5D6E-409C-BE32-E72D297353CC}">
              <c16:uniqueId val="{00000001-8AAC-403D-9B8C-B1CF83BE0F2F}"/>
            </c:ext>
          </c:extLst>
        </c:ser>
        <c:ser>
          <c:idx val="2"/>
          <c:order val="2"/>
          <c:tx>
            <c:strRef>
              <c:f>Resultat_BL_Kom21_Odense!$A$1227</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Resultat_BL_Kom21_Odense!$B$1227:$J$1227</c:f>
              <c:numCache>
                <c:formatCode>General</c:formatCode>
                <c:ptCount val="9"/>
                <c:pt idx="0">
                  <c:v>13.4</c:v>
                </c:pt>
                <c:pt idx="2">
                  <c:v>9</c:v>
                </c:pt>
                <c:pt idx="4">
                  <c:v>16</c:v>
                </c:pt>
                <c:pt idx="5">
                  <c:v>15.6</c:v>
                </c:pt>
                <c:pt idx="6">
                  <c:v>14.1</c:v>
                </c:pt>
                <c:pt idx="7">
                  <c:v>16.399999999999999</c:v>
                </c:pt>
                <c:pt idx="8">
                  <c:v>11.3</c:v>
                </c:pt>
              </c:numCache>
            </c:numRef>
          </c:val>
          <c:extLst>
            <c:ext xmlns:c16="http://schemas.microsoft.com/office/drawing/2014/chart" uri="{C3380CC4-5D6E-409C-BE32-E72D297353CC}">
              <c16:uniqueId val="{00000002-8AAC-403D-9B8C-B1CF83BE0F2F}"/>
            </c:ext>
          </c:extLst>
        </c:ser>
        <c:ser>
          <c:idx val="3"/>
          <c:order val="3"/>
          <c:tx>
            <c:strRef>
              <c:f>Resultat_BL_Kom21_Odense!$A$1228</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Resultat_BL_Kom21_Odense!$B$1228:$J$1228</c:f>
              <c:numCache>
                <c:formatCode>General</c:formatCode>
                <c:ptCount val="9"/>
                <c:pt idx="0">
                  <c:v>10.9</c:v>
                </c:pt>
                <c:pt idx="2">
                  <c:v>15.9</c:v>
                </c:pt>
                <c:pt idx="3">
                  <c:v>0</c:v>
                </c:pt>
                <c:pt idx="4">
                  <c:v>9.6999999999999993</c:v>
                </c:pt>
                <c:pt idx="5">
                  <c:v>12.7</c:v>
                </c:pt>
                <c:pt idx="6">
                  <c:v>10.4</c:v>
                </c:pt>
                <c:pt idx="7">
                  <c:v>4.8</c:v>
                </c:pt>
                <c:pt idx="8">
                  <c:v>11.3</c:v>
                </c:pt>
              </c:numCache>
            </c:numRef>
          </c:val>
          <c:extLst>
            <c:ext xmlns:c16="http://schemas.microsoft.com/office/drawing/2014/chart" uri="{C3380CC4-5D6E-409C-BE32-E72D297353CC}">
              <c16:uniqueId val="{00000003-8AAC-403D-9B8C-B1CF83BE0F2F}"/>
            </c:ext>
          </c:extLst>
        </c:ser>
        <c:ser>
          <c:idx val="4"/>
          <c:order val="4"/>
          <c:tx>
            <c:strRef>
              <c:f>Resultat_BL_Kom21_Odense!$A$1229</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Resultat_BL_Kom21_Odense!$B$1229:$J$1229</c:f>
              <c:numCache>
                <c:formatCode>General</c:formatCode>
                <c:ptCount val="9"/>
                <c:pt idx="0">
                  <c:v>12</c:v>
                </c:pt>
                <c:pt idx="2">
                  <c:v>9</c:v>
                </c:pt>
                <c:pt idx="3">
                  <c:v>100</c:v>
                </c:pt>
                <c:pt idx="4">
                  <c:v>7.6</c:v>
                </c:pt>
                <c:pt idx="5">
                  <c:v>10.7</c:v>
                </c:pt>
                <c:pt idx="6">
                  <c:v>11.3</c:v>
                </c:pt>
                <c:pt idx="7">
                  <c:v>11.2</c:v>
                </c:pt>
                <c:pt idx="8">
                  <c:v>13.6</c:v>
                </c:pt>
              </c:numCache>
            </c:numRef>
          </c:val>
          <c:extLst>
            <c:ext xmlns:c16="http://schemas.microsoft.com/office/drawing/2014/chart" uri="{C3380CC4-5D6E-409C-BE32-E72D297353CC}">
              <c16:uniqueId val="{00000004-8AAC-403D-9B8C-B1CF83BE0F2F}"/>
            </c:ext>
          </c:extLst>
        </c:ser>
        <c:ser>
          <c:idx val="5"/>
          <c:order val="5"/>
          <c:tx>
            <c:strRef>
              <c:f>Resultat_BL_Kom21_Odense!$A$1230</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Resultat_BL_Kom21_Odense!$B$1230:$J$1230</c:f>
              <c:numCache>
                <c:formatCode>General</c:formatCode>
                <c:ptCount val="9"/>
                <c:pt idx="0">
                  <c:v>14.1</c:v>
                </c:pt>
                <c:pt idx="2">
                  <c:v>9</c:v>
                </c:pt>
                <c:pt idx="3">
                  <c:v>0</c:v>
                </c:pt>
                <c:pt idx="4">
                  <c:v>16</c:v>
                </c:pt>
                <c:pt idx="5">
                  <c:v>13.7</c:v>
                </c:pt>
                <c:pt idx="6">
                  <c:v>16.399999999999999</c:v>
                </c:pt>
                <c:pt idx="7">
                  <c:v>5.2</c:v>
                </c:pt>
                <c:pt idx="8">
                  <c:v>14.4</c:v>
                </c:pt>
              </c:numCache>
            </c:numRef>
          </c:val>
          <c:extLst>
            <c:ext xmlns:c16="http://schemas.microsoft.com/office/drawing/2014/chart" uri="{C3380CC4-5D6E-409C-BE32-E72D297353CC}">
              <c16:uniqueId val="{00000005-8AAC-403D-9B8C-B1CF83BE0F2F}"/>
            </c:ext>
          </c:extLst>
        </c:ser>
        <c:ser>
          <c:idx val="6"/>
          <c:order val="6"/>
          <c:tx>
            <c:strRef>
              <c:f>Resultat_BL_Kom21_Odense!$A$1231</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Resultat_BL_Kom21_Odense!$B$1231:$J$1231</c:f>
              <c:numCache>
                <c:formatCode>General</c:formatCode>
                <c:ptCount val="9"/>
                <c:pt idx="0">
                  <c:v>12.1</c:v>
                </c:pt>
                <c:pt idx="2">
                  <c:v>22</c:v>
                </c:pt>
                <c:pt idx="3">
                  <c:v>0</c:v>
                </c:pt>
                <c:pt idx="4">
                  <c:v>15.4</c:v>
                </c:pt>
                <c:pt idx="5">
                  <c:v>8.4</c:v>
                </c:pt>
                <c:pt idx="6">
                  <c:v>11.9</c:v>
                </c:pt>
                <c:pt idx="7">
                  <c:v>14.7</c:v>
                </c:pt>
                <c:pt idx="8">
                  <c:v>12.7</c:v>
                </c:pt>
              </c:numCache>
            </c:numRef>
          </c:val>
          <c:extLst>
            <c:ext xmlns:c16="http://schemas.microsoft.com/office/drawing/2014/chart" uri="{C3380CC4-5D6E-409C-BE32-E72D297353CC}">
              <c16:uniqueId val="{00000006-8AAC-403D-9B8C-B1CF83BE0F2F}"/>
            </c:ext>
          </c:extLst>
        </c:ser>
        <c:ser>
          <c:idx val="7"/>
          <c:order val="7"/>
          <c:tx>
            <c:strRef>
              <c:f>Resultat_BL_Kom21_Odense!$A$1232</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Resultat_BL_Kom21_Odense!$B$1232:$J$1232</c:f>
              <c:numCache>
                <c:formatCode>General</c:formatCode>
                <c:ptCount val="9"/>
                <c:pt idx="0">
                  <c:v>10.9</c:v>
                </c:pt>
                <c:pt idx="2">
                  <c:v>22</c:v>
                </c:pt>
                <c:pt idx="3">
                  <c:v>0</c:v>
                </c:pt>
                <c:pt idx="4">
                  <c:v>6.2</c:v>
                </c:pt>
                <c:pt idx="5">
                  <c:v>11.2</c:v>
                </c:pt>
                <c:pt idx="6">
                  <c:v>9.4</c:v>
                </c:pt>
                <c:pt idx="7">
                  <c:v>15.2</c:v>
                </c:pt>
                <c:pt idx="8">
                  <c:v>11.2</c:v>
                </c:pt>
              </c:numCache>
            </c:numRef>
          </c:val>
          <c:extLst>
            <c:ext xmlns:c16="http://schemas.microsoft.com/office/drawing/2014/chart" uri="{C3380CC4-5D6E-409C-BE32-E72D297353CC}">
              <c16:uniqueId val="{00000007-8AAC-403D-9B8C-B1CF83BE0F2F}"/>
            </c:ext>
          </c:extLst>
        </c:ser>
        <c:ser>
          <c:idx val="8"/>
          <c:order val="8"/>
          <c:tx>
            <c:strRef>
              <c:f>Resultat_BL_Kom21_Odense!$A$1233</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Resultat_BL_Kom21_Odense!$B$1233:$J$1233</c:f>
              <c:numCache>
                <c:formatCode>General</c:formatCode>
                <c:ptCount val="9"/>
                <c:pt idx="0">
                  <c:v>8.9</c:v>
                </c:pt>
                <c:pt idx="2">
                  <c:v>0</c:v>
                </c:pt>
                <c:pt idx="3">
                  <c:v>0</c:v>
                </c:pt>
                <c:pt idx="4">
                  <c:v>8.9</c:v>
                </c:pt>
                <c:pt idx="5">
                  <c:v>8.4</c:v>
                </c:pt>
                <c:pt idx="6">
                  <c:v>9.1999999999999993</c:v>
                </c:pt>
                <c:pt idx="7">
                  <c:v>9.4</c:v>
                </c:pt>
                <c:pt idx="8">
                  <c:v>9.1999999999999993</c:v>
                </c:pt>
              </c:numCache>
            </c:numRef>
          </c:val>
          <c:extLst>
            <c:ext xmlns:c16="http://schemas.microsoft.com/office/drawing/2014/chart" uri="{C3380CC4-5D6E-409C-BE32-E72D297353CC}">
              <c16:uniqueId val="{00000008-8AAC-403D-9B8C-B1CF83BE0F2F}"/>
            </c:ext>
          </c:extLst>
        </c:ser>
        <c:ser>
          <c:idx val="9"/>
          <c:order val="9"/>
          <c:tx>
            <c:strRef>
              <c:f>Resultat_BL_Kom21_Odense!$A$1234</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Resultat_BL_Kom21_Odense!$B$1224:$J$1224</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Resultat_BL_Kom21_Odense!$B$1234:$J$1234</c:f>
              <c:numCache>
                <c:formatCode>General</c:formatCode>
                <c:ptCount val="9"/>
                <c:pt idx="0">
                  <c:v>2</c:v>
                </c:pt>
                <c:pt idx="2">
                  <c:v>0</c:v>
                </c:pt>
                <c:pt idx="3">
                  <c:v>0</c:v>
                </c:pt>
                <c:pt idx="4">
                  <c:v>2.7</c:v>
                </c:pt>
                <c:pt idx="5">
                  <c:v>0.7</c:v>
                </c:pt>
                <c:pt idx="6">
                  <c:v>1.1000000000000001</c:v>
                </c:pt>
                <c:pt idx="7">
                  <c:v>2</c:v>
                </c:pt>
                <c:pt idx="8">
                  <c:v>3.2</c:v>
                </c:pt>
              </c:numCache>
            </c:numRef>
          </c:val>
          <c:extLst>
            <c:ext xmlns:c16="http://schemas.microsoft.com/office/drawing/2014/chart" uri="{C3380CC4-5D6E-409C-BE32-E72D297353CC}">
              <c16:uniqueId val="{00000009-8AAC-403D-9B8C-B1CF83BE0F2F}"/>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Resultat_BL_Kom21_Odense!$A$1358</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Resultat_BL_Kom21_Odense!$B$1358:$J$1358</c:f>
              <c:numCache>
                <c:formatCode>General</c:formatCode>
                <c:ptCount val="9"/>
                <c:pt idx="0">
                  <c:v>3.9</c:v>
                </c:pt>
                <c:pt idx="2">
                  <c:v>9</c:v>
                </c:pt>
                <c:pt idx="3">
                  <c:v>0</c:v>
                </c:pt>
                <c:pt idx="4">
                  <c:v>1.6</c:v>
                </c:pt>
                <c:pt idx="5">
                  <c:v>2.1</c:v>
                </c:pt>
                <c:pt idx="6">
                  <c:v>4.9000000000000004</c:v>
                </c:pt>
                <c:pt idx="7">
                  <c:v>0</c:v>
                </c:pt>
                <c:pt idx="8">
                  <c:v>4.8</c:v>
                </c:pt>
              </c:numCache>
            </c:numRef>
          </c:val>
          <c:extLst>
            <c:ext xmlns:c16="http://schemas.microsoft.com/office/drawing/2014/chart" uri="{C3380CC4-5D6E-409C-BE32-E72D297353CC}">
              <c16:uniqueId val="{00000000-F9C6-4FB2-8C2B-EA50E624B72D}"/>
            </c:ext>
          </c:extLst>
        </c:ser>
        <c:ser>
          <c:idx val="1"/>
          <c:order val="1"/>
          <c:tx>
            <c:strRef>
              <c:f>Resultat_BL_Kom21_Odense!$A$1359</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Resultat_BL_Kom21_Odense!$B$1359:$J$1359</c:f>
              <c:numCache>
                <c:formatCode>General</c:formatCode>
                <c:ptCount val="9"/>
                <c:pt idx="0">
                  <c:v>7.1</c:v>
                </c:pt>
                <c:pt idx="2">
                  <c:v>15.9</c:v>
                </c:pt>
                <c:pt idx="3">
                  <c:v>0</c:v>
                </c:pt>
                <c:pt idx="4">
                  <c:v>5.0999999999999996</c:v>
                </c:pt>
                <c:pt idx="5">
                  <c:v>9.5</c:v>
                </c:pt>
                <c:pt idx="6">
                  <c:v>8</c:v>
                </c:pt>
                <c:pt idx="7">
                  <c:v>11.7</c:v>
                </c:pt>
                <c:pt idx="8">
                  <c:v>4.4000000000000004</c:v>
                </c:pt>
              </c:numCache>
            </c:numRef>
          </c:val>
          <c:extLst>
            <c:ext xmlns:c16="http://schemas.microsoft.com/office/drawing/2014/chart" uri="{C3380CC4-5D6E-409C-BE32-E72D297353CC}">
              <c16:uniqueId val="{00000001-F9C6-4FB2-8C2B-EA50E624B72D}"/>
            </c:ext>
          </c:extLst>
        </c:ser>
        <c:ser>
          <c:idx val="2"/>
          <c:order val="2"/>
          <c:tx>
            <c:strRef>
              <c:f>Resultat_BL_Kom21_Odense!$A$1360</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Resultat_BL_Kom21_Odense!$B$1360:$J$1360</c:f>
              <c:numCache>
                <c:formatCode>General</c:formatCode>
                <c:ptCount val="9"/>
                <c:pt idx="0">
                  <c:v>7.7</c:v>
                </c:pt>
                <c:pt idx="2">
                  <c:v>9</c:v>
                </c:pt>
                <c:pt idx="4">
                  <c:v>11.2</c:v>
                </c:pt>
                <c:pt idx="5">
                  <c:v>7.8</c:v>
                </c:pt>
                <c:pt idx="6">
                  <c:v>8.9</c:v>
                </c:pt>
                <c:pt idx="7">
                  <c:v>4</c:v>
                </c:pt>
                <c:pt idx="8">
                  <c:v>7</c:v>
                </c:pt>
              </c:numCache>
            </c:numRef>
          </c:val>
          <c:extLst>
            <c:ext xmlns:c16="http://schemas.microsoft.com/office/drawing/2014/chart" uri="{C3380CC4-5D6E-409C-BE32-E72D297353CC}">
              <c16:uniqueId val="{00000002-F9C6-4FB2-8C2B-EA50E624B72D}"/>
            </c:ext>
          </c:extLst>
        </c:ser>
        <c:ser>
          <c:idx val="3"/>
          <c:order val="3"/>
          <c:tx>
            <c:strRef>
              <c:f>Resultat_BL_Kom21_Odense!$A$1361</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Resultat_BL_Kom21_Odense!$B$1361:$J$1361</c:f>
              <c:numCache>
                <c:formatCode>General</c:formatCode>
                <c:ptCount val="9"/>
                <c:pt idx="0">
                  <c:v>11.6</c:v>
                </c:pt>
                <c:pt idx="2">
                  <c:v>0</c:v>
                </c:pt>
                <c:pt idx="3">
                  <c:v>0</c:v>
                </c:pt>
                <c:pt idx="4">
                  <c:v>11</c:v>
                </c:pt>
                <c:pt idx="5">
                  <c:v>11.3</c:v>
                </c:pt>
                <c:pt idx="6">
                  <c:v>11.9</c:v>
                </c:pt>
                <c:pt idx="7">
                  <c:v>19.899999999999999</c:v>
                </c:pt>
                <c:pt idx="8">
                  <c:v>10.7</c:v>
                </c:pt>
              </c:numCache>
            </c:numRef>
          </c:val>
          <c:extLst>
            <c:ext xmlns:c16="http://schemas.microsoft.com/office/drawing/2014/chart" uri="{C3380CC4-5D6E-409C-BE32-E72D297353CC}">
              <c16:uniqueId val="{00000003-F9C6-4FB2-8C2B-EA50E624B72D}"/>
            </c:ext>
          </c:extLst>
        </c:ser>
        <c:ser>
          <c:idx val="4"/>
          <c:order val="4"/>
          <c:tx>
            <c:strRef>
              <c:f>Resultat_BL_Kom21_Odense!$A$1362</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Resultat_BL_Kom21_Odense!$B$1362:$J$1362</c:f>
              <c:numCache>
                <c:formatCode>General</c:formatCode>
                <c:ptCount val="9"/>
                <c:pt idx="0">
                  <c:v>9.8000000000000007</c:v>
                </c:pt>
                <c:pt idx="2">
                  <c:v>0</c:v>
                </c:pt>
                <c:pt idx="3">
                  <c:v>0</c:v>
                </c:pt>
                <c:pt idx="4">
                  <c:v>7.6</c:v>
                </c:pt>
                <c:pt idx="5">
                  <c:v>12.3</c:v>
                </c:pt>
                <c:pt idx="6">
                  <c:v>8.4</c:v>
                </c:pt>
                <c:pt idx="7">
                  <c:v>11.6</c:v>
                </c:pt>
                <c:pt idx="8">
                  <c:v>10</c:v>
                </c:pt>
              </c:numCache>
            </c:numRef>
          </c:val>
          <c:extLst>
            <c:ext xmlns:c16="http://schemas.microsoft.com/office/drawing/2014/chart" uri="{C3380CC4-5D6E-409C-BE32-E72D297353CC}">
              <c16:uniqueId val="{00000004-F9C6-4FB2-8C2B-EA50E624B72D}"/>
            </c:ext>
          </c:extLst>
        </c:ser>
        <c:ser>
          <c:idx val="5"/>
          <c:order val="5"/>
          <c:tx>
            <c:strRef>
              <c:f>Resultat_BL_Kom21_Odense!$A$1363</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Resultat_BL_Kom21_Odense!$B$1363:$J$1363</c:f>
              <c:numCache>
                <c:formatCode>General</c:formatCode>
                <c:ptCount val="9"/>
                <c:pt idx="0">
                  <c:v>13.8</c:v>
                </c:pt>
                <c:pt idx="2">
                  <c:v>31</c:v>
                </c:pt>
                <c:pt idx="3">
                  <c:v>0</c:v>
                </c:pt>
                <c:pt idx="4">
                  <c:v>9.1999999999999993</c:v>
                </c:pt>
                <c:pt idx="5">
                  <c:v>8</c:v>
                </c:pt>
                <c:pt idx="6">
                  <c:v>11.9</c:v>
                </c:pt>
                <c:pt idx="7">
                  <c:v>16</c:v>
                </c:pt>
                <c:pt idx="8">
                  <c:v>17.2</c:v>
                </c:pt>
              </c:numCache>
            </c:numRef>
          </c:val>
          <c:extLst>
            <c:ext xmlns:c16="http://schemas.microsoft.com/office/drawing/2014/chart" uri="{C3380CC4-5D6E-409C-BE32-E72D297353CC}">
              <c16:uniqueId val="{00000005-F9C6-4FB2-8C2B-EA50E624B72D}"/>
            </c:ext>
          </c:extLst>
        </c:ser>
        <c:ser>
          <c:idx val="6"/>
          <c:order val="6"/>
          <c:tx>
            <c:strRef>
              <c:f>Resultat_BL_Kom21_Odense!$A$1364</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Resultat_BL_Kom21_Odense!$B$1364:$J$1364</c:f>
              <c:numCache>
                <c:formatCode>General</c:formatCode>
                <c:ptCount val="9"/>
                <c:pt idx="0">
                  <c:v>14</c:v>
                </c:pt>
                <c:pt idx="2">
                  <c:v>9</c:v>
                </c:pt>
                <c:pt idx="3">
                  <c:v>100</c:v>
                </c:pt>
                <c:pt idx="4">
                  <c:v>17.7</c:v>
                </c:pt>
                <c:pt idx="5">
                  <c:v>12.7</c:v>
                </c:pt>
                <c:pt idx="6">
                  <c:v>14.6</c:v>
                </c:pt>
                <c:pt idx="7">
                  <c:v>7.2</c:v>
                </c:pt>
                <c:pt idx="8">
                  <c:v>14.8</c:v>
                </c:pt>
              </c:numCache>
            </c:numRef>
          </c:val>
          <c:extLst>
            <c:ext xmlns:c16="http://schemas.microsoft.com/office/drawing/2014/chart" uri="{C3380CC4-5D6E-409C-BE32-E72D297353CC}">
              <c16:uniqueId val="{00000006-F9C6-4FB2-8C2B-EA50E624B72D}"/>
            </c:ext>
          </c:extLst>
        </c:ser>
        <c:ser>
          <c:idx val="7"/>
          <c:order val="7"/>
          <c:tx>
            <c:strRef>
              <c:f>Resultat_BL_Kom21_Odense!$A$1365</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Resultat_BL_Kom21_Odense!$B$1365:$J$1365</c:f>
              <c:numCache>
                <c:formatCode>General</c:formatCode>
                <c:ptCount val="9"/>
                <c:pt idx="0">
                  <c:v>15.4</c:v>
                </c:pt>
                <c:pt idx="2">
                  <c:v>9</c:v>
                </c:pt>
                <c:pt idx="3">
                  <c:v>0</c:v>
                </c:pt>
                <c:pt idx="4">
                  <c:v>11.2</c:v>
                </c:pt>
                <c:pt idx="5">
                  <c:v>15.4</c:v>
                </c:pt>
                <c:pt idx="6">
                  <c:v>15.9</c:v>
                </c:pt>
                <c:pt idx="7">
                  <c:v>9.8000000000000007</c:v>
                </c:pt>
                <c:pt idx="8">
                  <c:v>17</c:v>
                </c:pt>
              </c:numCache>
            </c:numRef>
          </c:val>
          <c:extLst>
            <c:ext xmlns:c16="http://schemas.microsoft.com/office/drawing/2014/chart" uri="{C3380CC4-5D6E-409C-BE32-E72D297353CC}">
              <c16:uniqueId val="{00000007-F9C6-4FB2-8C2B-EA50E624B72D}"/>
            </c:ext>
          </c:extLst>
        </c:ser>
        <c:ser>
          <c:idx val="8"/>
          <c:order val="8"/>
          <c:tx>
            <c:strRef>
              <c:f>Resultat_BL_Kom21_Odense!$A$1366</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Resultat_BL_Kom21_Odense!$B$1366:$J$1366</c:f>
              <c:numCache>
                <c:formatCode>General</c:formatCode>
                <c:ptCount val="9"/>
                <c:pt idx="0">
                  <c:v>14.2</c:v>
                </c:pt>
                <c:pt idx="2">
                  <c:v>17</c:v>
                </c:pt>
                <c:pt idx="3">
                  <c:v>0</c:v>
                </c:pt>
                <c:pt idx="4">
                  <c:v>19.5</c:v>
                </c:pt>
                <c:pt idx="5">
                  <c:v>17.2</c:v>
                </c:pt>
                <c:pt idx="6">
                  <c:v>13.4</c:v>
                </c:pt>
                <c:pt idx="7">
                  <c:v>17.100000000000001</c:v>
                </c:pt>
                <c:pt idx="8">
                  <c:v>12.2</c:v>
                </c:pt>
              </c:numCache>
            </c:numRef>
          </c:val>
          <c:extLst>
            <c:ext xmlns:c16="http://schemas.microsoft.com/office/drawing/2014/chart" uri="{C3380CC4-5D6E-409C-BE32-E72D297353CC}">
              <c16:uniqueId val="{00000008-F9C6-4FB2-8C2B-EA50E624B72D}"/>
            </c:ext>
          </c:extLst>
        </c:ser>
        <c:ser>
          <c:idx val="9"/>
          <c:order val="9"/>
          <c:tx>
            <c:strRef>
              <c:f>Resultat_BL_Kom21_Odense!$A$1367</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Resultat_BL_Kom21_Odense!$B$1357:$J$1357</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Resultat_BL_Kom21_Odense!$B$1367:$J$1367</c:f>
              <c:numCache>
                <c:formatCode>General</c:formatCode>
                <c:ptCount val="9"/>
                <c:pt idx="0">
                  <c:v>2.6</c:v>
                </c:pt>
                <c:pt idx="2">
                  <c:v>0</c:v>
                </c:pt>
                <c:pt idx="3">
                  <c:v>0</c:v>
                </c:pt>
                <c:pt idx="4">
                  <c:v>5.9</c:v>
                </c:pt>
                <c:pt idx="5">
                  <c:v>3.7</c:v>
                </c:pt>
                <c:pt idx="6">
                  <c:v>2.2999999999999998</c:v>
                </c:pt>
                <c:pt idx="7">
                  <c:v>2.6</c:v>
                </c:pt>
                <c:pt idx="8">
                  <c:v>1.9</c:v>
                </c:pt>
              </c:numCache>
            </c:numRef>
          </c:val>
          <c:extLst>
            <c:ext xmlns:c16="http://schemas.microsoft.com/office/drawing/2014/chart" uri="{C3380CC4-5D6E-409C-BE32-E72D297353CC}">
              <c16:uniqueId val="{00000009-F9C6-4FB2-8C2B-EA50E624B72D}"/>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Resultat_BL_Kom21_Odense!$A$1506</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Resultat_BL_Kom21_Odense!$B$1506:$J$1506</c:f>
              <c:numCache>
                <c:formatCode>General</c:formatCode>
                <c:ptCount val="9"/>
                <c:pt idx="0">
                  <c:v>13.1</c:v>
                </c:pt>
                <c:pt idx="2">
                  <c:v>9</c:v>
                </c:pt>
                <c:pt idx="3">
                  <c:v>0</c:v>
                </c:pt>
                <c:pt idx="4">
                  <c:v>12.9</c:v>
                </c:pt>
                <c:pt idx="5">
                  <c:v>18.399999999999999</c:v>
                </c:pt>
                <c:pt idx="6">
                  <c:v>12.8</c:v>
                </c:pt>
                <c:pt idx="7">
                  <c:v>7.5</c:v>
                </c:pt>
                <c:pt idx="8">
                  <c:v>12</c:v>
                </c:pt>
              </c:numCache>
            </c:numRef>
          </c:val>
          <c:extLst>
            <c:ext xmlns:c16="http://schemas.microsoft.com/office/drawing/2014/chart" uri="{C3380CC4-5D6E-409C-BE32-E72D297353CC}">
              <c16:uniqueId val="{00000000-B7B9-4A14-8EBD-45AC95BD4C56}"/>
            </c:ext>
          </c:extLst>
        </c:ser>
        <c:ser>
          <c:idx val="1"/>
          <c:order val="1"/>
          <c:tx>
            <c:strRef>
              <c:f>Resultat_BL_Kom21_Odense!$A$1507</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Resultat_BL_Kom21_Odense!$B$1507:$J$1507</c:f>
              <c:numCache>
                <c:formatCode>General</c:formatCode>
                <c:ptCount val="9"/>
                <c:pt idx="0">
                  <c:v>8.1</c:v>
                </c:pt>
                <c:pt idx="2">
                  <c:v>13</c:v>
                </c:pt>
                <c:pt idx="3">
                  <c:v>0</c:v>
                </c:pt>
                <c:pt idx="4">
                  <c:v>6.3</c:v>
                </c:pt>
                <c:pt idx="5">
                  <c:v>11.1</c:v>
                </c:pt>
                <c:pt idx="6">
                  <c:v>7.3</c:v>
                </c:pt>
                <c:pt idx="7">
                  <c:v>7.5</c:v>
                </c:pt>
                <c:pt idx="8">
                  <c:v>7.3</c:v>
                </c:pt>
              </c:numCache>
            </c:numRef>
          </c:val>
          <c:extLst>
            <c:ext xmlns:c16="http://schemas.microsoft.com/office/drawing/2014/chart" uri="{C3380CC4-5D6E-409C-BE32-E72D297353CC}">
              <c16:uniqueId val="{00000001-B7B9-4A14-8EBD-45AC95BD4C56}"/>
            </c:ext>
          </c:extLst>
        </c:ser>
        <c:ser>
          <c:idx val="2"/>
          <c:order val="2"/>
          <c:tx>
            <c:strRef>
              <c:f>Resultat_BL_Kom21_Odense!$A$1508</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Resultat_BL_Kom21_Odense!$B$1508:$J$1508</c:f>
              <c:numCache>
                <c:formatCode>General</c:formatCode>
                <c:ptCount val="9"/>
                <c:pt idx="0">
                  <c:v>7.1</c:v>
                </c:pt>
                <c:pt idx="2">
                  <c:v>9</c:v>
                </c:pt>
                <c:pt idx="4">
                  <c:v>4.5999999999999996</c:v>
                </c:pt>
                <c:pt idx="5">
                  <c:v>9.6</c:v>
                </c:pt>
                <c:pt idx="6">
                  <c:v>7.8</c:v>
                </c:pt>
                <c:pt idx="7">
                  <c:v>13.4</c:v>
                </c:pt>
                <c:pt idx="8">
                  <c:v>4.5999999999999996</c:v>
                </c:pt>
              </c:numCache>
            </c:numRef>
          </c:val>
          <c:extLst>
            <c:ext xmlns:c16="http://schemas.microsoft.com/office/drawing/2014/chart" uri="{C3380CC4-5D6E-409C-BE32-E72D297353CC}">
              <c16:uniqueId val="{00000002-B7B9-4A14-8EBD-45AC95BD4C56}"/>
            </c:ext>
          </c:extLst>
        </c:ser>
        <c:ser>
          <c:idx val="3"/>
          <c:order val="3"/>
          <c:tx>
            <c:strRef>
              <c:f>Resultat_BL_Kom21_Odense!$A$1509</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Resultat_BL_Kom21_Odense!$B$1509:$J$1509</c:f>
              <c:numCache>
                <c:formatCode>General</c:formatCode>
                <c:ptCount val="9"/>
                <c:pt idx="0">
                  <c:v>8.1</c:v>
                </c:pt>
                <c:pt idx="2">
                  <c:v>13</c:v>
                </c:pt>
                <c:pt idx="3">
                  <c:v>0</c:v>
                </c:pt>
                <c:pt idx="4">
                  <c:v>7.9</c:v>
                </c:pt>
                <c:pt idx="5">
                  <c:v>7.7</c:v>
                </c:pt>
                <c:pt idx="6">
                  <c:v>10.1</c:v>
                </c:pt>
                <c:pt idx="7">
                  <c:v>13.1</c:v>
                </c:pt>
                <c:pt idx="8">
                  <c:v>5.9</c:v>
                </c:pt>
              </c:numCache>
            </c:numRef>
          </c:val>
          <c:extLst>
            <c:ext xmlns:c16="http://schemas.microsoft.com/office/drawing/2014/chart" uri="{C3380CC4-5D6E-409C-BE32-E72D297353CC}">
              <c16:uniqueId val="{00000003-B7B9-4A14-8EBD-45AC95BD4C56}"/>
            </c:ext>
          </c:extLst>
        </c:ser>
        <c:ser>
          <c:idx val="4"/>
          <c:order val="4"/>
          <c:tx>
            <c:strRef>
              <c:f>Resultat_BL_Kom21_Odense!$A$1510</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Resultat_BL_Kom21_Odense!$B$1510:$J$1510</c:f>
              <c:numCache>
                <c:formatCode>General</c:formatCode>
                <c:ptCount val="9"/>
                <c:pt idx="0">
                  <c:v>10</c:v>
                </c:pt>
                <c:pt idx="2">
                  <c:v>13</c:v>
                </c:pt>
                <c:pt idx="3">
                  <c:v>0</c:v>
                </c:pt>
                <c:pt idx="4">
                  <c:v>12.3</c:v>
                </c:pt>
                <c:pt idx="5">
                  <c:v>6.7</c:v>
                </c:pt>
                <c:pt idx="6">
                  <c:v>9.6999999999999993</c:v>
                </c:pt>
                <c:pt idx="7">
                  <c:v>7.7</c:v>
                </c:pt>
                <c:pt idx="8">
                  <c:v>11.6</c:v>
                </c:pt>
              </c:numCache>
            </c:numRef>
          </c:val>
          <c:extLst>
            <c:ext xmlns:c16="http://schemas.microsoft.com/office/drawing/2014/chart" uri="{C3380CC4-5D6E-409C-BE32-E72D297353CC}">
              <c16:uniqueId val="{00000004-B7B9-4A14-8EBD-45AC95BD4C56}"/>
            </c:ext>
          </c:extLst>
        </c:ser>
        <c:ser>
          <c:idx val="5"/>
          <c:order val="5"/>
          <c:tx>
            <c:strRef>
              <c:f>Resultat_BL_Kom21_Odense!$A$1511</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Resultat_BL_Kom21_Odense!$B$1511:$J$1511</c:f>
              <c:numCache>
                <c:formatCode>General</c:formatCode>
                <c:ptCount val="9"/>
                <c:pt idx="0">
                  <c:v>8.5</c:v>
                </c:pt>
                <c:pt idx="2">
                  <c:v>0</c:v>
                </c:pt>
                <c:pt idx="3">
                  <c:v>0</c:v>
                </c:pt>
                <c:pt idx="4">
                  <c:v>10.9</c:v>
                </c:pt>
                <c:pt idx="5">
                  <c:v>10.1</c:v>
                </c:pt>
                <c:pt idx="6">
                  <c:v>7.9</c:v>
                </c:pt>
                <c:pt idx="7">
                  <c:v>4.8</c:v>
                </c:pt>
                <c:pt idx="8">
                  <c:v>9</c:v>
                </c:pt>
              </c:numCache>
            </c:numRef>
          </c:val>
          <c:extLst>
            <c:ext xmlns:c16="http://schemas.microsoft.com/office/drawing/2014/chart" uri="{C3380CC4-5D6E-409C-BE32-E72D297353CC}">
              <c16:uniqueId val="{00000005-B7B9-4A14-8EBD-45AC95BD4C56}"/>
            </c:ext>
          </c:extLst>
        </c:ser>
        <c:ser>
          <c:idx val="6"/>
          <c:order val="6"/>
          <c:tx>
            <c:strRef>
              <c:f>Resultat_BL_Kom21_Odense!$A$1512</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Resultat_BL_Kom21_Odense!$B$1512:$J$1512</c:f>
              <c:numCache>
                <c:formatCode>General</c:formatCode>
                <c:ptCount val="9"/>
                <c:pt idx="0">
                  <c:v>10.6</c:v>
                </c:pt>
                <c:pt idx="2">
                  <c:v>9</c:v>
                </c:pt>
                <c:pt idx="3">
                  <c:v>0</c:v>
                </c:pt>
                <c:pt idx="4">
                  <c:v>9.6</c:v>
                </c:pt>
                <c:pt idx="5">
                  <c:v>7.3</c:v>
                </c:pt>
                <c:pt idx="6">
                  <c:v>11</c:v>
                </c:pt>
                <c:pt idx="7">
                  <c:v>3.1</c:v>
                </c:pt>
                <c:pt idx="8">
                  <c:v>13.6</c:v>
                </c:pt>
              </c:numCache>
            </c:numRef>
          </c:val>
          <c:extLst>
            <c:ext xmlns:c16="http://schemas.microsoft.com/office/drawing/2014/chart" uri="{C3380CC4-5D6E-409C-BE32-E72D297353CC}">
              <c16:uniqueId val="{00000006-B7B9-4A14-8EBD-45AC95BD4C56}"/>
            </c:ext>
          </c:extLst>
        </c:ser>
        <c:ser>
          <c:idx val="7"/>
          <c:order val="7"/>
          <c:tx>
            <c:strRef>
              <c:f>Resultat_BL_Kom21_Odense!$A$1513</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Resultat_BL_Kom21_Odense!$B$1513:$J$1513</c:f>
              <c:numCache>
                <c:formatCode>General</c:formatCode>
                <c:ptCount val="9"/>
                <c:pt idx="0">
                  <c:v>13.1</c:v>
                </c:pt>
                <c:pt idx="2">
                  <c:v>15.9</c:v>
                </c:pt>
                <c:pt idx="3">
                  <c:v>0</c:v>
                </c:pt>
                <c:pt idx="4">
                  <c:v>17.5</c:v>
                </c:pt>
                <c:pt idx="5">
                  <c:v>10.7</c:v>
                </c:pt>
                <c:pt idx="6">
                  <c:v>12.1</c:v>
                </c:pt>
                <c:pt idx="7">
                  <c:v>23.5</c:v>
                </c:pt>
                <c:pt idx="8">
                  <c:v>12.6</c:v>
                </c:pt>
              </c:numCache>
            </c:numRef>
          </c:val>
          <c:extLst>
            <c:ext xmlns:c16="http://schemas.microsoft.com/office/drawing/2014/chart" uri="{C3380CC4-5D6E-409C-BE32-E72D297353CC}">
              <c16:uniqueId val="{00000007-B7B9-4A14-8EBD-45AC95BD4C56}"/>
            </c:ext>
          </c:extLst>
        </c:ser>
        <c:ser>
          <c:idx val="8"/>
          <c:order val="8"/>
          <c:tx>
            <c:strRef>
              <c:f>Resultat_BL_Kom21_Odense!$A$1514</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Resultat_BL_Kom21_Odense!$B$1514:$J$1514</c:f>
              <c:numCache>
                <c:formatCode>General</c:formatCode>
                <c:ptCount val="9"/>
                <c:pt idx="0">
                  <c:v>14.4</c:v>
                </c:pt>
                <c:pt idx="2">
                  <c:v>0</c:v>
                </c:pt>
                <c:pt idx="3">
                  <c:v>100</c:v>
                </c:pt>
                <c:pt idx="4">
                  <c:v>7.7</c:v>
                </c:pt>
                <c:pt idx="5">
                  <c:v>10.5</c:v>
                </c:pt>
                <c:pt idx="6">
                  <c:v>14.9</c:v>
                </c:pt>
                <c:pt idx="7">
                  <c:v>14.4</c:v>
                </c:pt>
                <c:pt idx="8">
                  <c:v>17.100000000000001</c:v>
                </c:pt>
              </c:numCache>
            </c:numRef>
          </c:val>
          <c:extLst>
            <c:ext xmlns:c16="http://schemas.microsoft.com/office/drawing/2014/chart" uri="{C3380CC4-5D6E-409C-BE32-E72D297353CC}">
              <c16:uniqueId val="{00000008-B7B9-4A14-8EBD-45AC95BD4C56}"/>
            </c:ext>
          </c:extLst>
        </c:ser>
        <c:ser>
          <c:idx val="9"/>
          <c:order val="9"/>
          <c:tx>
            <c:strRef>
              <c:f>Resultat_BL_Kom21_Odense!$A$1515</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Resultat_BL_Kom21_Odense!$B$1505:$J$1505</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Resultat_BL_Kom21_Odense!$B$1515:$J$1515</c:f>
              <c:numCache>
                <c:formatCode>General</c:formatCode>
                <c:ptCount val="9"/>
                <c:pt idx="0">
                  <c:v>7</c:v>
                </c:pt>
                <c:pt idx="2">
                  <c:v>18</c:v>
                </c:pt>
                <c:pt idx="3">
                  <c:v>0</c:v>
                </c:pt>
                <c:pt idx="4">
                  <c:v>10.4</c:v>
                </c:pt>
                <c:pt idx="5">
                  <c:v>7.9</c:v>
                </c:pt>
                <c:pt idx="6">
                  <c:v>6.3</c:v>
                </c:pt>
                <c:pt idx="7">
                  <c:v>4.8</c:v>
                </c:pt>
                <c:pt idx="8">
                  <c:v>6.4</c:v>
                </c:pt>
              </c:numCache>
            </c:numRef>
          </c:val>
          <c:extLst>
            <c:ext xmlns:c16="http://schemas.microsoft.com/office/drawing/2014/chart" uri="{C3380CC4-5D6E-409C-BE32-E72D297353CC}">
              <c16:uniqueId val="{00000009-B7B9-4A14-8EBD-45AC95BD4C56}"/>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Resultat_BL_Kom21_Odense!$A$1637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Resultat_BL_Kom21_Odense!$B$1637:$J$1637</c:f>
              <c:numCache>
                <c:formatCode>General</c:formatCode>
                <c:ptCount val="9"/>
                <c:pt idx="0">
                  <c:v>8.8000000000000007</c:v>
                </c:pt>
                <c:pt idx="2">
                  <c:v>9</c:v>
                </c:pt>
                <c:pt idx="3">
                  <c:v>0</c:v>
                </c:pt>
                <c:pt idx="4">
                  <c:v>4.5999999999999996</c:v>
                </c:pt>
                <c:pt idx="5">
                  <c:v>6.7</c:v>
                </c:pt>
                <c:pt idx="6">
                  <c:v>7.7</c:v>
                </c:pt>
                <c:pt idx="7">
                  <c:v>7.8</c:v>
                </c:pt>
                <c:pt idx="8">
                  <c:v>11.1</c:v>
                </c:pt>
              </c:numCache>
            </c:numRef>
          </c:val>
          <c:extLst>
            <c:ext xmlns:c16="http://schemas.microsoft.com/office/drawing/2014/chart" uri="{C3380CC4-5D6E-409C-BE32-E72D297353CC}">
              <c16:uniqueId val="{00000000-10AB-48C6-A315-61C7700ABF54}"/>
            </c:ext>
          </c:extLst>
        </c:ser>
        <c:ser>
          <c:idx val="1"/>
          <c:order val="1"/>
          <c:tx>
            <c:strRef>
              <c:f>Resultat_BL_Kom21_Odense!$A$1638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Resultat_BL_Kom21_Odense!$B$1638:$J$1638</c:f>
              <c:numCache>
                <c:formatCode>General</c:formatCode>
                <c:ptCount val="9"/>
                <c:pt idx="0">
                  <c:v>13.4</c:v>
                </c:pt>
                <c:pt idx="2">
                  <c:v>4</c:v>
                </c:pt>
                <c:pt idx="3">
                  <c:v>0</c:v>
                </c:pt>
                <c:pt idx="4">
                  <c:v>11.8</c:v>
                </c:pt>
                <c:pt idx="5">
                  <c:v>16.3</c:v>
                </c:pt>
                <c:pt idx="6">
                  <c:v>8.6</c:v>
                </c:pt>
                <c:pt idx="7">
                  <c:v>6.4</c:v>
                </c:pt>
                <c:pt idx="8">
                  <c:v>17.2</c:v>
                </c:pt>
              </c:numCache>
            </c:numRef>
          </c:val>
          <c:extLst>
            <c:ext xmlns:c16="http://schemas.microsoft.com/office/drawing/2014/chart" uri="{C3380CC4-5D6E-409C-BE32-E72D297353CC}">
              <c16:uniqueId val="{00000001-10AB-48C6-A315-61C7700ABF54}"/>
            </c:ext>
          </c:extLst>
        </c:ser>
        <c:ser>
          <c:idx val="2"/>
          <c:order val="2"/>
          <c:tx>
            <c:strRef>
              <c:f>Resultat_BL_Kom21_Odense!$A$1639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Resultat_BL_Kom21_Odense!$B$1639:$J$1639</c:f>
              <c:numCache>
                <c:formatCode>General</c:formatCode>
                <c:ptCount val="9"/>
                <c:pt idx="0">
                  <c:v>13.3</c:v>
                </c:pt>
                <c:pt idx="2">
                  <c:v>10.9</c:v>
                </c:pt>
                <c:pt idx="4">
                  <c:v>16</c:v>
                </c:pt>
                <c:pt idx="5">
                  <c:v>9.1</c:v>
                </c:pt>
                <c:pt idx="6">
                  <c:v>9.5</c:v>
                </c:pt>
                <c:pt idx="7">
                  <c:v>15.3</c:v>
                </c:pt>
                <c:pt idx="8">
                  <c:v>17.3</c:v>
                </c:pt>
              </c:numCache>
            </c:numRef>
          </c:val>
          <c:extLst>
            <c:ext xmlns:c16="http://schemas.microsoft.com/office/drawing/2014/chart" uri="{C3380CC4-5D6E-409C-BE32-E72D297353CC}">
              <c16:uniqueId val="{00000002-10AB-48C6-A315-61C7700ABF54}"/>
            </c:ext>
          </c:extLst>
        </c:ser>
        <c:ser>
          <c:idx val="3"/>
          <c:order val="3"/>
          <c:tx>
            <c:strRef>
              <c:f>Resultat_BL_Kom21_Odense!$A$1640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Resultat_BL_Kom21_Odense!$B$1640:$J$1640</c:f>
              <c:numCache>
                <c:formatCode>General</c:formatCode>
                <c:ptCount val="9"/>
                <c:pt idx="0">
                  <c:v>12.1</c:v>
                </c:pt>
                <c:pt idx="2">
                  <c:v>13</c:v>
                </c:pt>
                <c:pt idx="3">
                  <c:v>0</c:v>
                </c:pt>
                <c:pt idx="4">
                  <c:v>11.8</c:v>
                </c:pt>
                <c:pt idx="5">
                  <c:v>9.8000000000000007</c:v>
                </c:pt>
                <c:pt idx="6">
                  <c:v>15.6</c:v>
                </c:pt>
                <c:pt idx="7">
                  <c:v>12.8</c:v>
                </c:pt>
                <c:pt idx="8">
                  <c:v>10.7</c:v>
                </c:pt>
              </c:numCache>
            </c:numRef>
          </c:val>
          <c:extLst>
            <c:ext xmlns:c16="http://schemas.microsoft.com/office/drawing/2014/chart" uri="{C3380CC4-5D6E-409C-BE32-E72D297353CC}">
              <c16:uniqueId val="{00000003-10AB-48C6-A315-61C7700ABF54}"/>
            </c:ext>
          </c:extLst>
        </c:ser>
        <c:ser>
          <c:idx val="4"/>
          <c:order val="4"/>
          <c:tx>
            <c:strRef>
              <c:f>Resultat_BL_Kom21_Odense!$A$1641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Resultat_BL_Kom21_Odense!$B$1641:$J$1641</c:f>
              <c:numCache>
                <c:formatCode>General</c:formatCode>
                <c:ptCount val="9"/>
                <c:pt idx="0">
                  <c:v>15.6</c:v>
                </c:pt>
                <c:pt idx="2">
                  <c:v>36.1</c:v>
                </c:pt>
                <c:pt idx="3">
                  <c:v>0</c:v>
                </c:pt>
                <c:pt idx="4">
                  <c:v>22</c:v>
                </c:pt>
                <c:pt idx="5">
                  <c:v>14.2</c:v>
                </c:pt>
                <c:pt idx="6">
                  <c:v>15.1</c:v>
                </c:pt>
                <c:pt idx="7">
                  <c:v>16.7</c:v>
                </c:pt>
                <c:pt idx="8">
                  <c:v>14.7</c:v>
                </c:pt>
              </c:numCache>
            </c:numRef>
          </c:val>
          <c:extLst>
            <c:ext xmlns:c16="http://schemas.microsoft.com/office/drawing/2014/chart" uri="{C3380CC4-5D6E-409C-BE32-E72D297353CC}">
              <c16:uniqueId val="{00000004-10AB-48C6-A315-61C7700ABF54}"/>
            </c:ext>
          </c:extLst>
        </c:ser>
        <c:ser>
          <c:idx val="5"/>
          <c:order val="5"/>
          <c:tx>
            <c:strRef>
              <c:f>Resultat_BL_Kom21_Odense!$A$1642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Resultat_BL_Kom21_Odense!$B$1642:$J$1642</c:f>
              <c:numCache>
                <c:formatCode>General</c:formatCode>
                <c:ptCount val="9"/>
                <c:pt idx="0">
                  <c:v>9.9</c:v>
                </c:pt>
                <c:pt idx="2">
                  <c:v>9</c:v>
                </c:pt>
                <c:pt idx="3">
                  <c:v>0</c:v>
                </c:pt>
                <c:pt idx="4">
                  <c:v>7.3</c:v>
                </c:pt>
                <c:pt idx="5">
                  <c:v>12.8</c:v>
                </c:pt>
                <c:pt idx="6">
                  <c:v>9.4</c:v>
                </c:pt>
                <c:pt idx="7">
                  <c:v>9.8000000000000007</c:v>
                </c:pt>
                <c:pt idx="8">
                  <c:v>9.3000000000000007</c:v>
                </c:pt>
              </c:numCache>
            </c:numRef>
          </c:val>
          <c:extLst>
            <c:ext xmlns:c16="http://schemas.microsoft.com/office/drawing/2014/chart" uri="{C3380CC4-5D6E-409C-BE32-E72D297353CC}">
              <c16:uniqueId val="{00000005-10AB-48C6-A315-61C7700ABF54}"/>
            </c:ext>
          </c:extLst>
        </c:ser>
        <c:ser>
          <c:idx val="6"/>
          <c:order val="6"/>
          <c:tx>
            <c:strRef>
              <c:f>Resultat_BL_Kom21_Odense!$A$1643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Resultat_BL_Kom21_Odense!$B$1643:$J$1643</c:f>
              <c:numCache>
                <c:formatCode>General</c:formatCode>
                <c:ptCount val="9"/>
                <c:pt idx="0">
                  <c:v>9.6</c:v>
                </c:pt>
                <c:pt idx="2">
                  <c:v>9</c:v>
                </c:pt>
                <c:pt idx="3">
                  <c:v>0</c:v>
                </c:pt>
                <c:pt idx="4">
                  <c:v>10.8</c:v>
                </c:pt>
                <c:pt idx="5">
                  <c:v>10.6</c:v>
                </c:pt>
                <c:pt idx="6">
                  <c:v>13.7</c:v>
                </c:pt>
                <c:pt idx="7">
                  <c:v>10</c:v>
                </c:pt>
                <c:pt idx="8">
                  <c:v>6.3</c:v>
                </c:pt>
              </c:numCache>
            </c:numRef>
          </c:val>
          <c:extLst>
            <c:ext xmlns:c16="http://schemas.microsoft.com/office/drawing/2014/chart" uri="{C3380CC4-5D6E-409C-BE32-E72D297353CC}">
              <c16:uniqueId val="{00000006-10AB-48C6-A315-61C7700ABF54}"/>
            </c:ext>
          </c:extLst>
        </c:ser>
        <c:ser>
          <c:idx val="7"/>
          <c:order val="7"/>
          <c:tx>
            <c:strRef>
              <c:f>Resultat_BL_Kom21_Odense!$A$1644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Resultat_BL_Kom21_Odense!$B$1644:$J$1644</c:f>
              <c:numCache>
                <c:formatCode>General</c:formatCode>
                <c:ptCount val="9"/>
                <c:pt idx="0">
                  <c:v>8.4</c:v>
                </c:pt>
                <c:pt idx="2">
                  <c:v>0</c:v>
                </c:pt>
                <c:pt idx="3">
                  <c:v>100</c:v>
                </c:pt>
                <c:pt idx="4">
                  <c:v>15.6</c:v>
                </c:pt>
                <c:pt idx="5">
                  <c:v>11</c:v>
                </c:pt>
                <c:pt idx="6">
                  <c:v>8.6999999999999993</c:v>
                </c:pt>
                <c:pt idx="7">
                  <c:v>11.2</c:v>
                </c:pt>
                <c:pt idx="8">
                  <c:v>5.5</c:v>
                </c:pt>
              </c:numCache>
            </c:numRef>
          </c:val>
          <c:extLst>
            <c:ext xmlns:c16="http://schemas.microsoft.com/office/drawing/2014/chart" uri="{C3380CC4-5D6E-409C-BE32-E72D297353CC}">
              <c16:uniqueId val="{00000007-10AB-48C6-A315-61C7700ABF54}"/>
            </c:ext>
          </c:extLst>
        </c:ser>
        <c:ser>
          <c:idx val="8"/>
          <c:order val="8"/>
          <c:tx>
            <c:strRef>
              <c:f>Resultat_BL_Kom21_Odense!$A$1645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Resultat_BL_Kom21_Odense!$B$1645:$J$1645</c:f>
              <c:numCache>
                <c:formatCode>General</c:formatCode>
                <c:ptCount val="9"/>
                <c:pt idx="0">
                  <c:v>6.9</c:v>
                </c:pt>
                <c:pt idx="2">
                  <c:v>9</c:v>
                </c:pt>
                <c:pt idx="3">
                  <c:v>0</c:v>
                </c:pt>
                <c:pt idx="4">
                  <c:v>0</c:v>
                </c:pt>
                <c:pt idx="5">
                  <c:v>8.6999999999999993</c:v>
                </c:pt>
                <c:pt idx="6">
                  <c:v>10</c:v>
                </c:pt>
                <c:pt idx="7">
                  <c:v>4.8</c:v>
                </c:pt>
                <c:pt idx="8">
                  <c:v>5.2</c:v>
                </c:pt>
              </c:numCache>
            </c:numRef>
          </c:val>
          <c:extLst>
            <c:ext xmlns:c16="http://schemas.microsoft.com/office/drawing/2014/chart" uri="{C3380CC4-5D6E-409C-BE32-E72D297353CC}">
              <c16:uniqueId val="{00000008-10AB-48C6-A315-61C7700ABF54}"/>
            </c:ext>
          </c:extLst>
        </c:ser>
        <c:ser>
          <c:idx val="9"/>
          <c:order val="9"/>
          <c:tx>
            <c:strRef>
              <c:f>Resultat_BL_Kom21_Odense!$A$1646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Resultat_BL_Kom21_Odense!$B$1636:$J$1636</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Resultat_BL_Kom21_Odense!$B$1646:$J$1646</c:f>
              <c:numCache>
                <c:formatCode>General</c:formatCode>
                <c:ptCount val="9"/>
                <c:pt idx="0">
                  <c:v>2.1</c:v>
                </c:pt>
                <c:pt idx="2">
                  <c:v>0</c:v>
                </c:pt>
                <c:pt idx="3">
                  <c:v>0</c:v>
                </c:pt>
                <c:pt idx="4">
                  <c:v>0</c:v>
                </c:pt>
                <c:pt idx="5">
                  <c:v>0.7</c:v>
                </c:pt>
                <c:pt idx="6">
                  <c:v>1.8</c:v>
                </c:pt>
                <c:pt idx="7">
                  <c:v>5.0999999999999996</c:v>
                </c:pt>
                <c:pt idx="8">
                  <c:v>2.7</c:v>
                </c:pt>
              </c:numCache>
            </c:numRef>
          </c:val>
          <c:extLst>
            <c:ext xmlns:c16="http://schemas.microsoft.com/office/drawing/2014/chart" uri="{C3380CC4-5D6E-409C-BE32-E72D297353CC}">
              <c16:uniqueId val="{00000009-10AB-48C6-A315-61C7700ABF54}"/>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Resultat_BL_Kom21_Odense!$A$39:$A$41</c:f>
              <c:strCache>
                <c:ptCount val="3"/>
                <c:pt idx="0">
                  <c:v>Ja, hjemmeboende børn</c:v>
                </c:pt>
                <c:pt idx="1">
                  <c:v>Ja, børn der er flyttet hjemmefra</c:v>
                </c:pt>
                <c:pt idx="2">
                  <c:v>Nej, jeg har ikke børn</c:v>
                </c:pt>
              </c:strCache>
            </c:strRef>
          </c:cat>
          <c:val>
            <c:numRef>
              <c:f>Resultat_BL_Kom21_Odense!$B$39:$B$41</c:f>
              <c:numCache>
                <c:formatCode>General</c:formatCode>
                <c:ptCount val="3"/>
                <c:pt idx="0">
                  <c:v>23.8</c:v>
                </c:pt>
                <c:pt idx="1">
                  <c:v>36.200000000000003</c:v>
                </c:pt>
                <c:pt idx="2">
                  <c:v>42.7</c:v>
                </c:pt>
              </c:numCache>
            </c:numRef>
          </c:val>
          <c:extLst>
            <c:ext xmlns:c16="http://schemas.microsoft.com/office/drawing/2014/chart" uri="{C3380CC4-5D6E-409C-BE32-E72D297353CC}">
              <c16:uniqueId val="{00000000-8B5B-4653-8083-27C09DC823F4}"/>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Resultat_BL_Kom21_Odense!$A$1764</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Resultat_BL_Kom21_Odense!$B$1764:$J$1764</c:f>
              <c:numCache>
                <c:formatCode>General</c:formatCode>
                <c:ptCount val="9"/>
                <c:pt idx="0">
                  <c:v>21.1</c:v>
                </c:pt>
                <c:pt idx="2">
                  <c:v>7.9</c:v>
                </c:pt>
                <c:pt idx="3">
                  <c:v>0</c:v>
                </c:pt>
                <c:pt idx="4">
                  <c:v>20.6</c:v>
                </c:pt>
                <c:pt idx="5">
                  <c:v>15.6</c:v>
                </c:pt>
                <c:pt idx="6">
                  <c:v>16.399999999999999</c:v>
                </c:pt>
                <c:pt idx="7">
                  <c:v>25.5</c:v>
                </c:pt>
                <c:pt idx="8">
                  <c:v>26.8</c:v>
                </c:pt>
              </c:numCache>
            </c:numRef>
          </c:val>
          <c:extLst>
            <c:ext xmlns:c16="http://schemas.microsoft.com/office/drawing/2014/chart" uri="{C3380CC4-5D6E-409C-BE32-E72D297353CC}">
              <c16:uniqueId val="{00000000-C1B3-4547-85EB-A1F76A029328}"/>
            </c:ext>
          </c:extLst>
        </c:ser>
        <c:ser>
          <c:idx val="1"/>
          <c:order val="1"/>
          <c:tx>
            <c:strRef>
              <c:f>Resultat_BL_Kom21_Odense!$A$1765</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Resultat_BL_Kom21_Odense!$B$1765:$J$1765</c:f>
              <c:numCache>
                <c:formatCode>General</c:formatCode>
                <c:ptCount val="9"/>
                <c:pt idx="0">
                  <c:v>17.899999999999999</c:v>
                </c:pt>
                <c:pt idx="2">
                  <c:v>27.1</c:v>
                </c:pt>
                <c:pt idx="3">
                  <c:v>100</c:v>
                </c:pt>
                <c:pt idx="4">
                  <c:v>20.9</c:v>
                </c:pt>
                <c:pt idx="5">
                  <c:v>13.8</c:v>
                </c:pt>
                <c:pt idx="6">
                  <c:v>16.8</c:v>
                </c:pt>
                <c:pt idx="7">
                  <c:v>15.2</c:v>
                </c:pt>
                <c:pt idx="8">
                  <c:v>19.899999999999999</c:v>
                </c:pt>
              </c:numCache>
            </c:numRef>
          </c:val>
          <c:extLst>
            <c:ext xmlns:c16="http://schemas.microsoft.com/office/drawing/2014/chart" uri="{C3380CC4-5D6E-409C-BE32-E72D297353CC}">
              <c16:uniqueId val="{00000001-C1B3-4547-85EB-A1F76A029328}"/>
            </c:ext>
          </c:extLst>
        </c:ser>
        <c:ser>
          <c:idx val="2"/>
          <c:order val="2"/>
          <c:tx>
            <c:strRef>
              <c:f>Resultat_BL_Kom21_Odense!$A$1766</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Resultat_BL_Kom21_Odense!$B$1766:$J$1766</c:f>
              <c:numCache>
                <c:formatCode>General</c:formatCode>
                <c:ptCount val="9"/>
                <c:pt idx="0">
                  <c:v>13.7</c:v>
                </c:pt>
                <c:pt idx="2">
                  <c:v>18</c:v>
                </c:pt>
                <c:pt idx="3">
                  <c:v>0</c:v>
                </c:pt>
                <c:pt idx="4">
                  <c:v>8.8000000000000007</c:v>
                </c:pt>
                <c:pt idx="5">
                  <c:v>11.7</c:v>
                </c:pt>
                <c:pt idx="6">
                  <c:v>13.1</c:v>
                </c:pt>
                <c:pt idx="7">
                  <c:v>14.4</c:v>
                </c:pt>
                <c:pt idx="8">
                  <c:v>15.5</c:v>
                </c:pt>
              </c:numCache>
            </c:numRef>
          </c:val>
          <c:extLst>
            <c:ext xmlns:c16="http://schemas.microsoft.com/office/drawing/2014/chart" uri="{C3380CC4-5D6E-409C-BE32-E72D297353CC}">
              <c16:uniqueId val="{00000002-C1B3-4547-85EB-A1F76A029328}"/>
            </c:ext>
          </c:extLst>
        </c:ser>
        <c:ser>
          <c:idx val="3"/>
          <c:order val="3"/>
          <c:tx>
            <c:strRef>
              <c:f>Resultat_BL_Kom21_Odense!$A$1767</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Resultat_BL_Kom21_Odense!$B$1767:$J$1767</c:f>
              <c:numCache>
                <c:formatCode>General</c:formatCode>
                <c:ptCount val="9"/>
                <c:pt idx="0">
                  <c:v>11.9</c:v>
                </c:pt>
                <c:pt idx="2">
                  <c:v>9</c:v>
                </c:pt>
                <c:pt idx="3">
                  <c:v>0</c:v>
                </c:pt>
                <c:pt idx="4">
                  <c:v>15.8</c:v>
                </c:pt>
                <c:pt idx="5">
                  <c:v>14.7</c:v>
                </c:pt>
                <c:pt idx="6">
                  <c:v>13.3</c:v>
                </c:pt>
                <c:pt idx="7">
                  <c:v>3.8</c:v>
                </c:pt>
                <c:pt idx="8">
                  <c:v>10.8</c:v>
                </c:pt>
              </c:numCache>
            </c:numRef>
          </c:val>
          <c:extLst>
            <c:ext xmlns:c16="http://schemas.microsoft.com/office/drawing/2014/chart" uri="{C3380CC4-5D6E-409C-BE32-E72D297353CC}">
              <c16:uniqueId val="{00000003-C1B3-4547-85EB-A1F76A029328}"/>
            </c:ext>
          </c:extLst>
        </c:ser>
        <c:ser>
          <c:idx val="4"/>
          <c:order val="4"/>
          <c:tx>
            <c:strRef>
              <c:f>Resultat_BL_Kom21_Odense!$A$1768</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Resultat_BL_Kom21_Odense!$B$1768:$J$1768</c:f>
              <c:numCache>
                <c:formatCode>General</c:formatCode>
                <c:ptCount val="9"/>
                <c:pt idx="0">
                  <c:v>8.1999999999999993</c:v>
                </c:pt>
                <c:pt idx="2">
                  <c:v>0</c:v>
                </c:pt>
                <c:pt idx="3">
                  <c:v>0</c:v>
                </c:pt>
                <c:pt idx="4">
                  <c:v>14.5</c:v>
                </c:pt>
                <c:pt idx="5">
                  <c:v>9.6999999999999993</c:v>
                </c:pt>
                <c:pt idx="6">
                  <c:v>7</c:v>
                </c:pt>
                <c:pt idx="7">
                  <c:v>8.8000000000000007</c:v>
                </c:pt>
                <c:pt idx="8">
                  <c:v>7.8</c:v>
                </c:pt>
              </c:numCache>
            </c:numRef>
          </c:val>
          <c:extLst>
            <c:ext xmlns:c16="http://schemas.microsoft.com/office/drawing/2014/chart" uri="{C3380CC4-5D6E-409C-BE32-E72D297353CC}">
              <c16:uniqueId val="{00000004-C1B3-4547-85EB-A1F76A029328}"/>
            </c:ext>
          </c:extLst>
        </c:ser>
        <c:ser>
          <c:idx val="5"/>
          <c:order val="5"/>
          <c:tx>
            <c:strRef>
              <c:f>Resultat_BL_Kom21_Odense!$A$1769</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Resultat_BL_Kom21_Odense!$B$1769:$J$1769</c:f>
              <c:numCache>
                <c:formatCode>General</c:formatCode>
                <c:ptCount val="9"/>
                <c:pt idx="0">
                  <c:v>6.8</c:v>
                </c:pt>
                <c:pt idx="2">
                  <c:v>15.9</c:v>
                </c:pt>
                <c:pt idx="3">
                  <c:v>0</c:v>
                </c:pt>
                <c:pt idx="4">
                  <c:v>9.3000000000000007</c:v>
                </c:pt>
                <c:pt idx="5">
                  <c:v>5.5</c:v>
                </c:pt>
                <c:pt idx="6">
                  <c:v>9.5</c:v>
                </c:pt>
                <c:pt idx="7">
                  <c:v>9.8000000000000007</c:v>
                </c:pt>
                <c:pt idx="8">
                  <c:v>4.4000000000000004</c:v>
                </c:pt>
              </c:numCache>
            </c:numRef>
          </c:val>
          <c:extLst>
            <c:ext xmlns:c16="http://schemas.microsoft.com/office/drawing/2014/chart" uri="{C3380CC4-5D6E-409C-BE32-E72D297353CC}">
              <c16:uniqueId val="{00000005-C1B3-4547-85EB-A1F76A029328}"/>
            </c:ext>
          </c:extLst>
        </c:ser>
        <c:ser>
          <c:idx val="6"/>
          <c:order val="6"/>
          <c:tx>
            <c:strRef>
              <c:f>Resultat_BL_Kom21_Odense!$A$1770</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Resultat_BL_Kom21_Odense!$B$1770:$J$1770</c:f>
              <c:numCache>
                <c:formatCode>General</c:formatCode>
                <c:ptCount val="9"/>
                <c:pt idx="0">
                  <c:v>8.1</c:v>
                </c:pt>
                <c:pt idx="2">
                  <c:v>9</c:v>
                </c:pt>
                <c:pt idx="3">
                  <c:v>0</c:v>
                </c:pt>
                <c:pt idx="4">
                  <c:v>5.4</c:v>
                </c:pt>
                <c:pt idx="5">
                  <c:v>15.8</c:v>
                </c:pt>
                <c:pt idx="6">
                  <c:v>8.1999999999999993</c:v>
                </c:pt>
                <c:pt idx="7">
                  <c:v>10.1</c:v>
                </c:pt>
                <c:pt idx="8">
                  <c:v>4.3</c:v>
                </c:pt>
              </c:numCache>
            </c:numRef>
          </c:val>
          <c:extLst>
            <c:ext xmlns:c16="http://schemas.microsoft.com/office/drawing/2014/chart" uri="{C3380CC4-5D6E-409C-BE32-E72D297353CC}">
              <c16:uniqueId val="{00000006-C1B3-4547-85EB-A1F76A029328}"/>
            </c:ext>
          </c:extLst>
        </c:ser>
        <c:ser>
          <c:idx val="7"/>
          <c:order val="7"/>
          <c:tx>
            <c:strRef>
              <c:f>Resultat_BL_Kom21_Odense!$A$1771</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Resultat_BL_Kom21_Odense!$B$1771:$J$1771</c:f>
              <c:numCache>
                <c:formatCode>General</c:formatCode>
                <c:ptCount val="9"/>
                <c:pt idx="0">
                  <c:v>5.8</c:v>
                </c:pt>
                <c:pt idx="2">
                  <c:v>9</c:v>
                </c:pt>
                <c:pt idx="3">
                  <c:v>0</c:v>
                </c:pt>
                <c:pt idx="4">
                  <c:v>1.6</c:v>
                </c:pt>
                <c:pt idx="5">
                  <c:v>5.2</c:v>
                </c:pt>
                <c:pt idx="6">
                  <c:v>8.6999999999999993</c:v>
                </c:pt>
                <c:pt idx="7">
                  <c:v>4.5999999999999996</c:v>
                </c:pt>
                <c:pt idx="8">
                  <c:v>4.5999999999999996</c:v>
                </c:pt>
              </c:numCache>
            </c:numRef>
          </c:val>
          <c:extLst>
            <c:ext xmlns:c16="http://schemas.microsoft.com/office/drawing/2014/chart" uri="{C3380CC4-5D6E-409C-BE32-E72D297353CC}">
              <c16:uniqueId val="{00000007-C1B3-4547-85EB-A1F76A029328}"/>
            </c:ext>
          </c:extLst>
        </c:ser>
        <c:ser>
          <c:idx val="8"/>
          <c:order val="8"/>
          <c:tx>
            <c:strRef>
              <c:f>Resultat_BL_Kom21_Odense!$A$1772</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Resultat_BL_Kom21_Odense!$B$1772:$J$1772</c:f>
              <c:numCache>
                <c:formatCode>General</c:formatCode>
                <c:ptCount val="9"/>
                <c:pt idx="0">
                  <c:v>4.5</c:v>
                </c:pt>
                <c:pt idx="2">
                  <c:v>4</c:v>
                </c:pt>
                <c:pt idx="3">
                  <c:v>0</c:v>
                </c:pt>
                <c:pt idx="4">
                  <c:v>3</c:v>
                </c:pt>
                <c:pt idx="5">
                  <c:v>5.3</c:v>
                </c:pt>
                <c:pt idx="6">
                  <c:v>4.4000000000000004</c:v>
                </c:pt>
                <c:pt idx="7">
                  <c:v>5.2</c:v>
                </c:pt>
                <c:pt idx="8">
                  <c:v>4.3</c:v>
                </c:pt>
              </c:numCache>
            </c:numRef>
          </c:val>
          <c:extLst>
            <c:ext xmlns:c16="http://schemas.microsoft.com/office/drawing/2014/chart" uri="{C3380CC4-5D6E-409C-BE32-E72D297353CC}">
              <c16:uniqueId val="{00000008-C1B3-4547-85EB-A1F76A029328}"/>
            </c:ext>
          </c:extLst>
        </c:ser>
        <c:ser>
          <c:idx val="9"/>
          <c:order val="9"/>
          <c:tx>
            <c:strRef>
              <c:f>Resultat_BL_Kom21_Odense!$A$1773</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Resultat_BL_Kom21_Odense!$B$1763:$J$1763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Resultat_BL_Kom21_Odense!$B$1773:$J$1773</c:f>
              <c:numCache>
                <c:formatCode>General</c:formatCode>
                <c:ptCount val="9"/>
                <c:pt idx="0">
                  <c:v>2</c:v>
                </c:pt>
                <c:pt idx="2">
                  <c:v>0</c:v>
                </c:pt>
                <c:pt idx="3">
                  <c:v>0</c:v>
                </c:pt>
                <c:pt idx="4">
                  <c:v>0</c:v>
                </c:pt>
                <c:pt idx="5">
                  <c:v>2.6</c:v>
                </c:pt>
                <c:pt idx="6">
                  <c:v>2.5</c:v>
                </c:pt>
                <c:pt idx="7">
                  <c:v>2.6</c:v>
                </c:pt>
                <c:pt idx="8">
                  <c:v>1.7</c:v>
                </c:pt>
              </c:numCache>
            </c:numRef>
          </c:val>
          <c:extLst>
            <c:ext xmlns:c16="http://schemas.microsoft.com/office/drawing/2014/chart" uri="{C3380CC4-5D6E-409C-BE32-E72D297353CC}">
              <c16:uniqueId val="{00000009-C1B3-4547-85EB-A1F76A029328}"/>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Resultat_BL_Kom21_Odense!$A$1891</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Resultat_BL_Kom21_Odense!$B$1891:$J$1891</c:f>
              <c:numCache>
                <c:formatCode>General</c:formatCode>
                <c:ptCount val="9"/>
                <c:pt idx="0">
                  <c:v>11.4</c:v>
                </c:pt>
                <c:pt idx="2">
                  <c:v>9</c:v>
                </c:pt>
                <c:pt idx="3">
                  <c:v>0</c:v>
                </c:pt>
                <c:pt idx="4">
                  <c:v>11.3</c:v>
                </c:pt>
                <c:pt idx="5">
                  <c:v>9</c:v>
                </c:pt>
                <c:pt idx="6">
                  <c:v>11.6</c:v>
                </c:pt>
                <c:pt idx="7">
                  <c:v>11.7</c:v>
                </c:pt>
                <c:pt idx="8">
                  <c:v>12.5</c:v>
                </c:pt>
              </c:numCache>
            </c:numRef>
          </c:val>
          <c:extLst>
            <c:ext xmlns:c16="http://schemas.microsoft.com/office/drawing/2014/chart" uri="{C3380CC4-5D6E-409C-BE32-E72D297353CC}">
              <c16:uniqueId val="{00000000-B453-4B70-AA9D-5D6FB38E77DA}"/>
            </c:ext>
          </c:extLst>
        </c:ser>
        <c:ser>
          <c:idx val="1"/>
          <c:order val="1"/>
          <c:tx>
            <c:strRef>
              <c:f>Resultat_BL_Kom21_Odense!$A$1892</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Resultat_BL_Kom21_Odense!$B$1892:$J$1892</c:f>
              <c:numCache>
                <c:formatCode>General</c:formatCode>
                <c:ptCount val="9"/>
                <c:pt idx="0">
                  <c:v>13.8</c:v>
                </c:pt>
                <c:pt idx="2">
                  <c:v>22</c:v>
                </c:pt>
                <c:pt idx="3">
                  <c:v>0</c:v>
                </c:pt>
                <c:pt idx="4">
                  <c:v>15</c:v>
                </c:pt>
                <c:pt idx="5">
                  <c:v>15.1</c:v>
                </c:pt>
                <c:pt idx="6">
                  <c:v>14.1</c:v>
                </c:pt>
                <c:pt idx="7">
                  <c:v>9.4</c:v>
                </c:pt>
                <c:pt idx="8">
                  <c:v>13.2</c:v>
                </c:pt>
              </c:numCache>
            </c:numRef>
          </c:val>
          <c:extLst>
            <c:ext xmlns:c16="http://schemas.microsoft.com/office/drawing/2014/chart" uri="{C3380CC4-5D6E-409C-BE32-E72D297353CC}">
              <c16:uniqueId val="{00000001-B453-4B70-AA9D-5D6FB38E77DA}"/>
            </c:ext>
          </c:extLst>
        </c:ser>
        <c:ser>
          <c:idx val="2"/>
          <c:order val="2"/>
          <c:tx>
            <c:strRef>
              <c:f>Resultat_BL_Kom21_Odense!$A$1893</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Resultat_BL_Kom21_Odense!$B$1893:$J$1893</c:f>
              <c:numCache>
                <c:formatCode>General</c:formatCode>
                <c:ptCount val="9"/>
                <c:pt idx="0">
                  <c:v>13.4</c:v>
                </c:pt>
                <c:pt idx="2">
                  <c:v>13</c:v>
                </c:pt>
                <c:pt idx="3">
                  <c:v>100</c:v>
                </c:pt>
                <c:pt idx="4">
                  <c:v>6.7</c:v>
                </c:pt>
                <c:pt idx="5">
                  <c:v>12.3</c:v>
                </c:pt>
                <c:pt idx="6">
                  <c:v>13.3</c:v>
                </c:pt>
                <c:pt idx="7">
                  <c:v>7.8</c:v>
                </c:pt>
                <c:pt idx="8">
                  <c:v>15.5</c:v>
                </c:pt>
              </c:numCache>
            </c:numRef>
          </c:val>
          <c:extLst>
            <c:ext xmlns:c16="http://schemas.microsoft.com/office/drawing/2014/chart" uri="{C3380CC4-5D6E-409C-BE32-E72D297353CC}">
              <c16:uniqueId val="{00000002-B453-4B70-AA9D-5D6FB38E77DA}"/>
            </c:ext>
          </c:extLst>
        </c:ser>
        <c:ser>
          <c:idx val="3"/>
          <c:order val="3"/>
          <c:tx>
            <c:strRef>
              <c:f>Resultat_BL_Kom21_Odense!$A$1894</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Resultat_BL_Kom21_Odense!$B$1894:$J$1894</c:f>
              <c:numCache>
                <c:formatCode>General</c:formatCode>
                <c:ptCount val="9"/>
                <c:pt idx="0">
                  <c:v>12.1</c:v>
                </c:pt>
                <c:pt idx="2">
                  <c:v>18</c:v>
                </c:pt>
                <c:pt idx="3">
                  <c:v>0</c:v>
                </c:pt>
                <c:pt idx="4">
                  <c:v>13.9</c:v>
                </c:pt>
                <c:pt idx="5">
                  <c:v>12.8</c:v>
                </c:pt>
                <c:pt idx="6">
                  <c:v>8.9</c:v>
                </c:pt>
                <c:pt idx="7">
                  <c:v>21</c:v>
                </c:pt>
                <c:pt idx="8">
                  <c:v>11.9</c:v>
                </c:pt>
              </c:numCache>
            </c:numRef>
          </c:val>
          <c:extLst>
            <c:ext xmlns:c16="http://schemas.microsoft.com/office/drawing/2014/chart" uri="{C3380CC4-5D6E-409C-BE32-E72D297353CC}">
              <c16:uniqueId val="{00000003-B453-4B70-AA9D-5D6FB38E77DA}"/>
            </c:ext>
          </c:extLst>
        </c:ser>
        <c:ser>
          <c:idx val="4"/>
          <c:order val="4"/>
          <c:tx>
            <c:strRef>
              <c:f>Resultat_BL_Kom21_Odense!$A$1895</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Resultat_BL_Kom21_Odense!$B$1895:$J$1895</c:f>
              <c:numCache>
                <c:formatCode>General</c:formatCode>
                <c:ptCount val="9"/>
                <c:pt idx="0">
                  <c:v>10.7</c:v>
                </c:pt>
                <c:pt idx="2">
                  <c:v>0</c:v>
                </c:pt>
                <c:pt idx="3">
                  <c:v>0</c:v>
                </c:pt>
                <c:pt idx="4">
                  <c:v>5.0999999999999996</c:v>
                </c:pt>
                <c:pt idx="5">
                  <c:v>12.6</c:v>
                </c:pt>
                <c:pt idx="6">
                  <c:v>13.5</c:v>
                </c:pt>
                <c:pt idx="7">
                  <c:v>9</c:v>
                </c:pt>
                <c:pt idx="8">
                  <c:v>9.4</c:v>
                </c:pt>
              </c:numCache>
            </c:numRef>
          </c:val>
          <c:extLst>
            <c:ext xmlns:c16="http://schemas.microsoft.com/office/drawing/2014/chart" uri="{C3380CC4-5D6E-409C-BE32-E72D297353CC}">
              <c16:uniqueId val="{00000004-B453-4B70-AA9D-5D6FB38E77DA}"/>
            </c:ext>
          </c:extLst>
        </c:ser>
        <c:ser>
          <c:idx val="5"/>
          <c:order val="5"/>
          <c:tx>
            <c:strRef>
              <c:f>Resultat_BL_Kom21_Odense!$A$1896</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Resultat_BL_Kom21_Odense!$B$1896:$J$1896</c:f>
              <c:numCache>
                <c:formatCode>General</c:formatCode>
                <c:ptCount val="9"/>
                <c:pt idx="0">
                  <c:v>10.7</c:v>
                </c:pt>
                <c:pt idx="2">
                  <c:v>22</c:v>
                </c:pt>
                <c:pt idx="3">
                  <c:v>0</c:v>
                </c:pt>
                <c:pt idx="4">
                  <c:v>13.8</c:v>
                </c:pt>
                <c:pt idx="5">
                  <c:v>9.1999999999999993</c:v>
                </c:pt>
                <c:pt idx="6">
                  <c:v>12.4</c:v>
                </c:pt>
                <c:pt idx="7">
                  <c:v>16.2</c:v>
                </c:pt>
                <c:pt idx="8">
                  <c:v>8.1999999999999993</c:v>
                </c:pt>
              </c:numCache>
            </c:numRef>
          </c:val>
          <c:extLst>
            <c:ext xmlns:c16="http://schemas.microsoft.com/office/drawing/2014/chart" uri="{C3380CC4-5D6E-409C-BE32-E72D297353CC}">
              <c16:uniqueId val="{00000005-B453-4B70-AA9D-5D6FB38E77DA}"/>
            </c:ext>
          </c:extLst>
        </c:ser>
        <c:ser>
          <c:idx val="6"/>
          <c:order val="6"/>
          <c:tx>
            <c:strRef>
              <c:f>Resultat_BL_Kom21_Odense!$A$1897</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Resultat_BL_Kom21_Odense!$B$1897:$J$1897</c:f>
              <c:numCache>
                <c:formatCode>General</c:formatCode>
                <c:ptCount val="9"/>
                <c:pt idx="0">
                  <c:v>8</c:v>
                </c:pt>
                <c:pt idx="2">
                  <c:v>6.9</c:v>
                </c:pt>
                <c:pt idx="3">
                  <c:v>0</c:v>
                </c:pt>
                <c:pt idx="4">
                  <c:v>8.9</c:v>
                </c:pt>
                <c:pt idx="5">
                  <c:v>8.4</c:v>
                </c:pt>
                <c:pt idx="6">
                  <c:v>7.7</c:v>
                </c:pt>
                <c:pt idx="7">
                  <c:v>6</c:v>
                </c:pt>
                <c:pt idx="8">
                  <c:v>8.3000000000000007</c:v>
                </c:pt>
              </c:numCache>
            </c:numRef>
          </c:val>
          <c:extLst>
            <c:ext xmlns:c16="http://schemas.microsoft.com/office/drawing/2014/chart" uri="{C3380CC4-5D6E-409C-BE32-E72D297353CC}">
              <c16:uniqueId val="{00000006-B453-4B70-AA9D-5D6FB38E77DA}"/>
            </c:ext>
          </c:extLst>
        </c:ser>
        <c:ser>
          <c:idx val="7"/>
          <c:order val="7"/>
          <c:tx>
            <c:strRef>
              <c:f>Resultat_BL_Kom21_Odense!$A$1898</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Resultat_BL_Kom21_Odense!$B$1898:$J$1898</c:f>
              <c:numCache>
                <c:formatCode>General</c:formatCode>
                <c:ptCount val="9"/>
                <c:pt idx="0">
                  <c:v>11.1</c:v>
                </c:pt>
                <c:pt idx="2">
                  <c:v>0</c:v>
                </c:pt>
                <c:pt idx="3">
                  <c:v>0</c:v>
                </c:pt>
                <c:pt idx="4">
                  <c:v>7.7</c:v>
                </c:pt>
                <c:pt idx="5">
                  <c:v>13.3</c:v>
                </c:pt>
                <c:pt idx="6">
                  <c:v>10.3</c:v>
                </c:pt>
                <c:pt idx="7">
                  <c:v>5.2</c:v>
                </c:pt>
                <c:pt idx="8">
                  <c:v>12.6</c:v>
                </c:pt>
              </c:numCache>
            </c:numRef>
          </c:val>
          <c:extLst>
            <c:ext xmlns:c16="http://schemas.microsoft.com/office/drawing/2014/chart" uri="{C3380CC4-5D6E-409C-BE32-E72D297353CC}">
              <c16:uniqueId val="{00000007-B453-4B70-AA9D-5D6FB38E77DA}"/>
            </c:ext>
          </c:extLst>
        </c:ser>
        <c:ser>
          <c:idx val="8"/>
          <c:order val="8"/>
          <c:tx>
            <c:strRef>
              <c:f>Resultat_BL_Kom21_Odense!$A$1899</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Resultat_BL_Kom21_Odense!$B$1899:$J$1899</c:f>
              <c:numCache>
                <c:formatCode>General</c:formatCode>
                <c:ptCount val="9"/>
                <c:pt idx="0">
                  <c:v>6.5</c:v>
                </c:pt>
                <c:pt idx="2">
                  <c:v>0</c:v>
                </c:pt>
                <c:pt idx="3">
                  <c:v>0</c:v>
                </c:pt>
                <c:pt idx="4">
                  <c:v>14.8</c:v>
                </c:pt>
                <c:pt idx="5">
                  <c:v>4.0999999999999996</c:v>
                </c:pt>
                <c:pt idx="6">
                  <c:v>7</c:v>
                </c:pt>
                <c:pt idx="7">
                  <c:v>13.6</c:v>
                </c:pt>
                <c:pt idx="8">
                  <c:v>5.3</c:v>
                </c:pt>
              </c:numCache>
            </c:numRef>
          </c:val>
          <c:extLst>
            <c:ext xmlns:c16="http://schemas.microsoft.com/office/drawing/2014/chart" uri="{C3380CC4-5D6E-409C-BE32-E72D297353CC}">
              <c16:uniqueId val="{00000008-B453-4B70-AA9D-5D6FB38E77DA}"/>
            </c:ext>
          </c:extLst>
        </c:ser>
        <c:ser>
          <c:idx val="9"/>
          <c:order val="9"/>
          <c:tx>
            <c:strRef>
              <c:f>Resultat_BL_Kom21_Odense!$A$1900</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Resultat_BL_Kom21_Odense!$B$1890:$J$1890</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Resultat_BL_Kom21_Odense!$B$1900:$J$1900</c:f>
              <c:numCache>
                <c:formatCode>General</c:formatCode>
                <c:ptCount val="9"/>
                <c:pt idx="0">
                  <c:v>2.4</c:v>
                </c:pt>
                <c:pt idx="2">
                  <c:v>9</c:v>
                </c:pt>
                <c:pt idx="3">
                  <c:v>0</c:v>
                </c:pt>
                <c:pt idx="4">
                  <c:v>2.7</c:v>
                </c:pt>
                <c:pt idx="5">
                  <c:v>3.2</c:v>
                </c:pt>
                <c:pt idx="6">
                  <c:v>1.1000000000000001</c:v>
                </c:pt>
                <c:pt idx="7">
                  <c:v>0</c:v>
                </c:pt>
                <c:pt idx="8">
                  <c:v>3</c:v>
                </c:pt>
              </c:numCache>
            </c:numRef>
          </c:val>
          <c:extLst>
            <c:ext xmlns:c16="http://schemas.microsoft.com/office/drawing/2014/chart" uri="{C3380CC4-5D6E-409C-BE32-E72D297353CC}">
              <c16:uniqueId val="{00000009-B453-4B70-AA9D-5D6FB38E77DA}"/>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Resultat_BL_Kom21_Odense!$A$2014</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Resultat_BL_Kom21_Odense!$B$2014:$J$2014</c:f>
              <c:numCache>
                <c:formatCode>General</c:formatCode>
                <c:ptCount val="9"/>
                <c:pt idx="0">
                  <c:v>4.5</c:v>
                </c:pt>
                <c:pt idx="2">
                  <c:v>9</c:v>
                </c:pt>
                <c:pt idx="3">
                  <c:v>0</c:v>
                </c:pt>
                <c:pt idx="4">
                  <c:v>2.7</c:v>
                </c:pt>
                <c:pt idx="5">
                  <c:v>5.4</c:v>
                </c:pt>
                <c:pt idx="6">
                  <c:v>5.6</c:v>
                </c:pt>
                <c:pt idx="7">
                  <c:v>7.5</c:v>
                </c:pt>
                <c:pt idx="8">
                  <c:v>2.9</c:v>
                </c:pt>
              </c:numCache>
            </c:numRef>
          </c:val>
          <c:extLst>
            <c:ext xmlns:c16="http://schemas.microsoft.com/office/drawing/2014/chart" uri="{C3380CC4-5D6E-409C-BE32-E72D297353CC}">
              <c16:uniqueId val="{00000000-D751-48FE-921F-B7F3663F7AFB}"/>
            </c:ext>
          </c:extLst>
        </c:ser>
        <c:ser>
          <c:idx val="1"/>
          <c:order val="1"/>
          <c:tx>
            <c:strRef>
              <c:f>Resultat_BL_Kom21_Odense!$A$2015</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Resultat_BL_Kom21_Odense!$B$2015:$J$2015</c:f>
              <c:numCache>
                <c:formatCode>General</c:formatCode>
                <c:ptCount val="9"/>
                <c:pt idx="0">
                  <c:v>2.2999999999999998</c:v>
                </c:pt>
                <c:pt idx="2">
                  <c:v>9</c:v>
                </c:pt>
                <c:pt idx="3">
                  <c:v>0</c:v>
                </c:pt>
                <c:pt idx="4">
                  <c:v>0</c:v>
                </c:pt>
                <c:pt idx="5">
                  <c:v>0</c:v>
                </c:pt>
                <c:pt idx="6">
                  <c:v>3.1</c:v>
                </c:pt>
                <c:pt idx="7">
                  <c:v>6</c:v>
                </c:pt>
                <c:pt idx="8">
                  <c:v>2.2999999999999998</c:v>
                </c:pt>
              </c:numCache>
            </c:numRef>
          </c:val>
          <c:extLst>
            <c:ext xmlns:c16="http://schemas.microsoft.com/office/drawing/2014/chart" uri="{C3380CC4-5D6E-409C-BE32-E72D297353CC}">
              <c16:uniqueId val="{00000001-D751-48FE-921F-B7F3663F7AFB}"/>
            </c:ext>
          </c:extLst>
        </c:ser>
        <c:ser>
          <c:idx val="2"/>
          <c:order val="2"/>
          <c:tx>
            <c:strRef>
              <c:f>Resultat_BL_Kom21_Odense!$A$2016</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Resultat_BL_Kom21_Odense!$B$2016:$J$2016</c:f>
              <c:numCache>
                <c:formatCode>General</c:formatCode>
                <c:ptCount val="9"/>
                <c:pt idx="0">
                  <c:v>1.4</c:v>
                </c:pt>
                <c:pt idx="2">
                  <c:v>0</c:v>
                </c:pt>
                <c:pt idx="3">
                  <c:v>0</c:v>
                </c:pt>
                <c:pt idx="4">
                  <c:v>3</c:v>
                </c:pt>
                <c:pt idx="5">
                  <c:v>0.7</c:v>
                </c:pt>
                <c:pt idx="6">
                  <c:v>1.9</c:v>
                </c:pt>
                <c:pt idx="7">
                  <c:v>0</c:v>
                </c:pt>
                <c:pt idx="8">
                  <c:v>1.4</c:v>
                </c:pt>
              </c:numCache>
            </c:numRef>
          </c:val>
          <c:extLst>
            <c:ext xmlns:c16="http://schemas.microsoft.com/office/drawing/2014/chart" uri="{C3380CC4-5D6E-409C-BE32-E72D297353CC}">
              <c16:uniqueId val="{00000002-D751-48FE-921F-B7F3663F7AFB}"/>
            </c:ext>
          </c:extLst>
        </c:ser>
        <c:ser>
          <c:idx val="3"/>
          <c:order val="3"/>
          <c:tx>
            <c:strRef>
              <c:f>Resultat_BL_Kom21_Odense!$A$2017</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Resultat_BL_Kom21_Odense!$B$2017:$J$2017</c:f>
              <c:numCache>
                <c:formatCode>General</c:formatCode>
                <c:ptCount val="9"/>
                <c:pt idx="0">
                  <c:v>2.8</c:v>
                </c:pt>
                <c:pt idx="2">
                  <c:v>0</c:v>
                </c:pt>
                <c:pt idx="3">
                  <c:v>0</c:v>
                </c:pt>
                <c:pt idx="4">
                  <c:v>1.6</c:v>
                </c:pt>
                <c:pt idx="5">
                  <c:v>1.9</c:v>
                </c:pt>
                <c:pt idx="6">
                  <c:v>3.1</c:v>
                </c:pt>
                <c:pt idx="7">
                  <c:v>3.4</c:v>
                </c:pt>
                <c:pt idx="8">
                  <c:v>3.3</c:v>
                </c:pt>
              </c:numCache>
            </c:numRef>
          </c:val>
          <c:extLst>
            <c:ext xmlns:c16="http://schemas.microsoft.com/office/drawing/2014/chart" uri="{C3380CC4-5D6E-409C-BE32-E72D297353CC}">
              <c16:uniqueId val="{00000003-D751-48FE-921F-B7F3663F7AFB}"/>
            </c:ext>
          </c:extLst>
        </c:ser>
        <c:ser>
          <c:idx val="4"/>
          <c:order val="4"/>
          <c:tx>
            <c:strRef>
              <c:f>Resultat_BL_Kom21_Odense!$A$2018</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Resultat_BL_Kom21_Odense!$B$2018:$J$2018</c:f>
              <c:numCache>
                <c:formatCode>General</c:formatCode>
                <c:ptCount val="9"/>
                <c:pt idx="0">
                  <c:v>1.8</c:v>
                </c:pt>
                <c:pt idx="2">
                  <c:v>9</c:v>
                </c:pt>
                <c:pt idx="3">
                  <c:v>0</c:v>
                </c:pt>
                <c:pt idx="4">
                  <c:v>0</c:v>
                </c:pt>
                <c:pt idx="5">
                  <c:v>1.4</c:v>
                </c:pt>
                <c:pt idx="6">
                  <c:v>1</c:v>
                </c:pt>
                <c:pt idx="7">
                  <c:v>2.6</c:v>
                </c:pt>
                <c:pt idx="8">
                  <c:v>2.2999999999999998</c:v>
                </c:pt>
              </c:numCache>
            </c:numRef>
          </c:val>
          <c:extLst>
            <c:ext xmlns:c16="http://schemas.microsoft.com/office/drawing/2014/chart" uri="{C3380CC4-5D6E-409C-BE32-E72D297353CC}">
              <c16:uniqueId val="{00000004-D751-48FE-921F-B7F3663F7AFB}"/>
            </c:ext>
          </c:extLst>
        </c:ser>
        <c:ser>
          <c:idx val="5"/>
          <c:order val="5"/>
          <c:tx>
            <c:strRef>
              <c:f>Resultat_BL_Kom21_Odense!$A$2019</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Resultat_BL_Kom21_Odense!$B$2019:$J$2019</c:f>
              <c:numCache>
                <c:formatCode>General</c:formatCode>
                <c:ptCount val="9"/>
                <c:pt idx="0">
                  <c:v>2.2999999999999998</c:v>
                </c:pt>
                <c:pt idx="2">
                  <c:v>0</c:v>
                </c:pt>
                <c:pt idx="3">
                  <c:v>0</c:v>
                </c:pt>
                <c:pt idx="4">
                  <c:v>3</c:v>
                </c:pt>
                <c:pt idx="5">
                  <c:v>2.1</c:v>
                </c:pt>
                <c:pt idx="6">
                  <c:v>0.6</c:v>
                </c:pt>
                <c:pt idx="7">
                  <c:v>5.2</c:v>
                </c:pt>
                <c:pt idx="8">
                  <c:v>3.1</c:v>
                </c:pt>
              </c:numCache>
            </c:numRef>
          </c:val>
          <c:extLst>
            <c:ext xmlns:c16="http://schemas.microsoft.com/office/drawing/2014/chart" uri="{C3380CC4-5D6E-409C-BE32-E72D297353CC}">
              <c16:uniqueId val="{00000005-D751-48FE-921F-B7F3663F7AFB}"/>
            </c:ext>
          </c:extLst>
        </c:ser>
        <c:ser>
          <c:idx val="6"/>
          <c:order val="6"/>
          <c:tx>
            <c:strRef>
              <c:f>Resultat_BL_Kom21_Odense!$A$2020</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Resultat_BL_Kom21_Odense!$B$2020:$J$2020</c:f>
              <c:numCache>
                <c:formatCode>General</c:formatCode>
                <c:ptCount val="9"/>
                <c:pt idx="0">
                  <c:v>1.8</c:v>
                </c:pt>
                <c:pt idx="2">
                  <c:v>0</c:v>
                </c:pt>
                <c:pt idx="3">
                  <c:v>0</c:v>
                </c:pt>
                <c:pt idx="4">
                  <c:v>0</c:v>
                </c:pt>
                <c:pt idx="5">
                  <c:v>3</c:v>
                </c:pt>
                <c:pt idx="6">
                  <c:v>2.6</c:v>
                </c:pt>
                <c:pt idx="7">
                  <c:v>0</c:v>
                </c:pt>
                <c:pt idx="8">
                  <c:v>1.4</c:v>
                </c:pt>
              </c:numCache>
            </c:numRef>
          </c:val>
          <c:extLst>
            <c:ext xmlns:c16="http://schemas.microsoft.com/office/drawing/2014/chart" uri="{C3380CC4-5D6E-409C-BE32-E72D297353CC}">
              <c16:uniqueId val="{00000006-D751-48FE-921F-B7F3663F7AFB}"/>
            </c:ext>
          </c:extLst>
        </c:ser>
        <c:ser>
          <c:idx val="7"/>
          <c:order val="7"/>
          <c:tx>
            <c:strRef>
              <c:f>Resultat_BL_Kom21_Odense!$A$2021</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Resultat_BL_Kom21_Odense!$B$2021:$J$2021</c:f>
              <c:numCache>
                <c:formatCode>General</c:formatCode>
                <c:ptCount val="9"/>
                <c:pt idx="0">
                  <c:v>3.2</c:v>
                </c:pt>
                <c:pt idx="2">
                  <c:v>0</c:v>
                </c:pt>
                <c:pt idx="3">
                  <c:v>0</c:v>
                </c:pt>
                <c:pt idx="4">
                  <c:v>7.7</c:v>
                </c:pt>
                <c:pt idx="5">
                  <c:v>2.8</c:v>
                </c:pt>
                <c:pt idx="6">
                  <c:v>3.8</c:v>
                </c:pt>
                <c:pt idx="7">
                  <c:v>0</c:v>
                </c:pt>
                <c:pt idx="8">
                  <c:v>3</c:v>
                </c:pt>
              </c:numCache>
            </c:numRef>
          </c:val>
          <c:extLst>
            <c:ext xmlns:c16="http://schemas.microsoft.com/office/drawing/2014/chart" uri="{C3380CC4-5D6E-409C-BE32-E72D297353CC}">
              <c16:uniqueId val="{00000007-D751-48FE-921F-B7F3663F7AFB}"/>
            </c:ext>
          </c:extLst>
        </c:ser>
        <c:ser>
          <c:idx val="8"/>
          <c:order val="8"/>
          <c:tx>
            <c:strRef>
              <c:f>Resultat_BL_Kom21_Odense!$A$2022</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Resultat_BL_Kom21_Odense!$B$2022:$J$2022</c:f>
              <c:numCache>
                <c:formatCode>General</c:formatCode>
                <c:ptCount val="9"/>
                <c:pt idx="0">
                  <c:v>8.4</c:v>
                </c:pt>
                <c:pt idx="2">
                  <c:v>0</c:v>
                </c:pt>
                <c:pt idx="3">
                  <c:v>0</c:v>
                </c:pt>
                <c:pt idx="4">
                  <c:v>22.5</c:v>
                </c:pt>
                <c:pt idx="5">
                  <c:v>12.1</c:v>
                </c:pt>
                <c:pt idx="6">
                  <c:v>5.7</c:v>
                </c:pt>
                <c:pt idx="7">
                  <c:v>2.6</c:v>
                </c:pt>
                <c:pt idx="8">
                  <c:v>8</c:v>
                </c:pt>
              </c:numCache>
            </c:numRef>
          </c:val>
          <c:extLst>
            <c:ext xmlns:c16="http://schemas.microsoft.com/office/drawing/2014/chart" uri="{C3380CC4-5D6E-409C-BE32-E72D297353CC}">
              <c16:uniqueId val="{00000008-D751-48FE-921F-B7F3663F7AFB}"/>
            </c:ext>
          </c:extLst>
        </c:ser>
        <c:ser>
          <c:idx val="9"/>
          <c:order val="9"/>
          <c:tx>
            <c:strRef>
              <c:f>Resultat_BL_Kom21_Odense!$A$2023</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Resultat_BL_Kom21_Odense!$B$2013:$J$2013</c:f>
              <c:strCache>
                <c:ptCount val="9"/>
                <c:pt idx="0">
                  <c:v>Alle</c:v>
                </c:pt>
                <c:pt idx="2">
                  <c:v>Andet</c:v>
                </c:pt>
                <c:pt idx="3">
                  <c:v>Udlejning fra Kom.</c:v>
                </c:pt>
                <c:pt idx="4">
                  <c:v>Andelsbolig</c:v>
                </c:pt>
                <c:pt idx="5">
                  <c:v>Lejerbolig, privat</c:v>
                </c:pt>
                <c:pt idx="6">
                  <c:v>Lejerbolig, alment</c:v>
                </c:pt>
                <c:pt idx="7">
                  <c:v>Ejerlejlighed</c:v>
                </c:pt>
                <c:pt idx="8">
                  <c:v>Eget hus</c:v>
                </c:pt>
              </c:strCache>
            </c:strRef>
          </c:cat>
          <c:val>
            <c:numRef>
              <c:f>Resultat_BL_Kom21_Odense!$B$2023:$J$2023</c:f>
              <c:numCache>
                <c:formatCode>General</c:formatCode>
                <c:ptCount val="9"/>
                <c:pt idx="0">
                  <c:v>71.400000000000006</c:v>
                </c:pt>
                <c:pt idx="2">
                  <c:v>72.900000000000006</c:v>
                </c:pt>
                <c:pt idx="3">
                  <c:v>100</c:v>
                </c:pt>
                <c:pt idx="4">
                  <c:v>59.4</c:v>
                </c:pt>
                <c:pt idx="5">
                  <c:v>70.5</c:v>
                </c:pt>
                <c:pt idx="6">
                  <c:v>72.7</c:v>
                </c:pt>
                <c:pt idx="7">
                  <c:v>72.7</c:v>
                </c:pt>
                <c:pt idx="8">
                  <c:v>72.099999999999994</c:v>
                </c:pt>
              </c:numCache>
            </c:numRef>
          </c:val>
          <c:extLst>
            <c:ext xmlns:c16="http://schemas.microsoft.com/office/drawing/2014/chart" uri="{C3380CC4-5D6E-409C-BE32-E72D297353CC}">
              <c16:uniqueId val="{00000009-D751-48FE-921F-B7F3663F7AFB}"/>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nedbrudt'!$B$7</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nedbrudt'!$C$7:$P$7</c:f>
              <c:numCache>
                <c:formatCode>General</c:formatCode>
                <c:ptCount val="14"/>
                <c:pt idx="0">
                  <c:v>48</c:v>
                </c:pt>
                <c:pt idx="2">
                  <c:v>42.8</c:v>
                </c:pt>
                <c:pt idx="3">
                  <c:v>16</c:v>
                </c:pt>
                <c:pt idx="4">
                  <c:v>49.1</c:v>
                </c:pt>
                <c:pt idx="5">
                  <c:v>20.5</c:v>
                </c:pt>
                <c:pt idx="6">
                  <c:v>0</c:v>
                </c:pt>
                <c:pt idx="7">
                  <c:v>46.4</c:v>
                </c:pt>
                <c:pt idx="8">
                  <c:v>44.5</c:v>
                </c:pt>
                <c:pt idx="9">
                  <c:v>43.4</c:v>
                </c:pt>
                <c:pt idx="10">
                  <c:v>60</c:v>
                </c:pt>
                <c:pt idx="11">
                  <c:v>43.9</c:v>
                </c:pt>
                <c:pt idx="12">
                  <c:v>59</c:v>
                </c:pt>
                <c:pt idx="13">
                  <c:v>48.1</c:v>
                </c:pt>
              </c:numCache>
            </c:numRef>
          </c:val>
          <c:extLst>
            <c:ext xmlns:c16="http://schemas.microsoft.com/office/drawing/2014/chart" uri="{C3380CC4-5D6E-409C-BE32-E72D297353CC}">
              <c16:uniqueId val="{00000000-9FBD-4962-88FA-663D5CED2081}"/>
            </c:ext>
          </c:extLst>
        </c:ser>
        <c:ser>
          <c:idx val="1"/>
          <c:order val="1"/>
          <c:tx>
            <c:strRef>
              <c:f>'Stemte i 2017 nedbrudt'!$B$8</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nedbrudt'!$C$8:$P$8</c:f>
              <c:numCache>
                <c:formatCode>General</c:formatCode>
                <c:ptCount val="14"/>
                <c:pt idx="0">
                  <c:v>52</c:v>
                </c:pt>
                <c:pt idx="2">
                  <c:v>57.2</c:v>
                </c:pt>
                <c:pt idx="3">
                  <c:v>84</c:v>
                </c:pt>
                <c:pt idx="4">
                  <c:v>50.9</c:v>
                </c:pt>
                <c:pt idx="5">
                  <c:v>79.5</c:v>
                </c:pt>
                <c:pt idx="6">
                  <c:v>100</c:v>
                </c:pt>
                <c:pt idx="7">
                  <c:v>53.6</c:v>
                </c:pt>
                <c:pt idx="8">
                  <c:v>55.5</c:v>
                </c:pt>
                <c:pt idx="9">
                  <c:v>56.6</c:v>
                </c:pt>
                <c:pt idx="10">
                  <c:v>40</c:v>
                </c:pt>
                <c:pt idx="11">
                  <c:v>56.1</c:v>
                </c:pt>
                <c:pt idx="12">
                  <c:v>41</c:v>
                </c:pt>
                <c:pt idx="13">
                  <c:v>51.9</c:v>
                </c:pt>
              </c:numCache>
            </c:numRef>
          </c:val>
          <c:extLst>
            <c:ext xmlns:c16="http://schemas.microsoft.com/office/drawing/2014/chart" uri="{C3380CC4-5D6E-409C-BE32-E72D297353CC}">
              <c16:uniqueId val="{00000001-9FBD-4962-88FA-663D5CED2081}"/>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'Stemte i 2017 nedbrudt'!$B$15</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nedbrudt'!$C$15:$P$15</c:f>
              <c:numCache>
                <c:formatCode>General</c:formatCode>
                <c:ptCount val="14"/>
                <c:pt idx="0">
                  <c:v>44.4</c:v>
                </c:pt>
                <c:pt idx="2">
                  <c:v>46.2</c:v>
                </c:pt>
                <c:pt idx="3">
                  <c:v>31.4</c:v>
                </c:pt>
                <c:pt idx="4">
                  <c:v>58.3</c:v>
                </c:pt>
                <c:pt idx="5">
                  <c:v>34.4</c:v>
                </c:pt>
                <c:pt idx="6">
                  <c:v>30.4</c:v>
                </c:pt>
                <c:pt idx="7">
                  <c:v>14.4</c:v>
                </c:pt>
                <c:pt idx="8">
                  <c:v>41.6</c:v>
                </c:pt>
                <c:pt idx="9">
                  <c:v>45.9</c:v>
                </c:pt>
                <c:pt idx="10">
                  <c:v>73.5</c:v>
                </c:pt>
                <c:pt idx="11">
                  <c:v>39.5</c:v>
                </c:pt>
                <c:pt idx="12">
                  <c:v>42.6</c:v>
                </c:pt>
                <c:pt idx="13">
                  <c:v>41.5</c:v>
                </c:pt>
              </c:numCache>
            </c:numRef>
          </c:val>
          <c:extLst>
            <c:ext xmlns:c16="http://schemas.microsoft.com/office/drawing/2014/chart" uri="{C3380CC4-5D6E-409C-BE32-E72D297353CC}">
              <c16:uniqueId val="{00000000-5696-446D-9052-80E87A45CBAB}"/>
            </c:ext>
          </c:extLst>
        </c:ser>
        <c:ser>
          <c:idx val="1"/>
          <c:order val="1"/>
          <c:tx>
            <c:strRef>
              <c:f>'Stemte i 2017 nedbrudt'!$B$16</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nedbrudt'!$C$16:$P$16</c:f>
              <c:numCache>
                <c:formatCode>General</c:formatCode>
                <c:ptCount val="14"/>
                <c:pt idx="0">
                  <c:v>55.6</c:v>
                </c:pt>
                <c:pt idx="2">
                  <c:v>53.8</c:v>
                </c:pt>
                <c:pt idx="3">
                  <c:v>68.599999999999994</c:v>
                </c:pt>
                <c:pt idx="4">
                  <c:v>41.7</c:v>
                </c:pt>
                <c:pt idx="5">
                  <c:v>65.599999999999994</c:v>
                </c:pt>
                <c:pt idx="6">
                  <c:v>69.599999999999994</c:v>
                </c:pt>
                <c:pt idx="7">
                  <c:v>85.6</c:v>
                </c:pt>
                <c:pt idx="8">
                  <c:v>58.4</c:v>
                </c:pt>
                <c:pt idx="9">
                  <c:v>54.1</c:v>
                </c:pt>
                <c:pt idx="10">
                  <c:v>26.5</c:v>
                </c:pt>
                <c:pt idx="11">
                  <c:v>60.5</c:v>
                </c:pt>
                <c:pt idx="12">
                  <c:v>57.4</c:v>
                </c:pt>
                <c:pt idx="13">
                  <c:v>58.5</c:v>
                </c:pt>
              </c:numCache>
            </c:numRef>
          </c:val>
          <c:extLst>
            <c:ext xmlns:c16="http://schemas.microsoft.com/office/drawing/2014/chart" uri="{C3380CC4-5D6E-409C-BE32-E72D297353CC}">
              <c16:uniqueId val="{00000001-5696-446D-9052-80E87A45CBAB}"/>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nedbrudt'!$B$21</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nedbrudt'!$C$21:$P$21</c:f>
              <c:numCache>
                <c:formatCode>General</c:formatCode>
                <c:ptCount val="14"/>
                <c:pt idx="0">
                  <c:v>30.2</c:v>
                </c:pt>
                <c:pt idx="2">
                  <c:v>28.7</c:v>
                </c:pt>
                <c:pt idx="3">
                  <c:v>47.4</c:v>
                </c:pt>
                <c:pt idx="4">
                  <c:v>37.799999999999997</c:v>
                </c:pt>
                <c:pt idx="5">
                  <c:v>53.6</c:v>
                </c:pt>
                <c:pt idx="6">
                  <c:v>43.7</c:v>
                </c:pt>
                <c:pt idx="7">
                  <c:v>32.700000000000003</c:v>
                </c:pt>
                <c:pt idx="8">
                  <c:v>19.100000000000001</c:v>
                </c:pt>
                <c:pt idx="9">
                  <c:v>38.4</c:v>
                </c:pt>
                <c:pt idx="10">
                  <c:v>52.5</c:v>
                </c:pt>
                <c:pt idx="11">
                  <c:v>35.9</c:v>
                </c:pt>
                <c:pt idx="12">
                  <c:v>18.7</c:v>
                </c:pt>
                <c:pt idx="13">
                  <c:v>26.8</c:v>
                </c:pt>
              </c:numCache>
            </c:numRef>
          </c:val>
          <c:extLst>
            <c:ext xmlns:c16="http://schemas.microsoft.com/office/drawing/2014/chart" uri="{C3380CC4-5D6E-409C-BE32-E72D297353CC}">
              <c16:uniqueId val="{00000000-EB84-4F21-BDA6-15C7FB88CA1E}"/>
            </c:ext>
          </c:extLst>
        </c:ser>
        <c:ser>
          <c:idx val="1"/>
          <c:order val="1"/>
          <c:tx>
            <c:strRef>
              <c:f>'Stemte i 2017 nedbrudt'!$B$22</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nedbrudt'!$C$22:$P$22</c:f>
              <c:numCache>
                <c:formatCode>General</c:formatCode>
                <c:ptCount val="14"/>
                <c:pt idx="0">
                  <c:v>69.8</c:v>
                </c:pt>
                <c:pt idx="2">
                  <c:v>71.3</c:v>
                </c:pt>
                <c:pt idx="3">
                  <c:v>52.6</c:v>
                </c:pt>
                <c:pt idx="4">
                  <c:v>62.2</c:v>
                </c:pt>
                <c:pt idx="5">
                  <c:v>46.4</c:v>
                </c:pt>
                <c:pt idx="6">
                  <c:v>56.3</c:v>
                </c:pt>
                <c:pt idx="7">
                  <c:v>67.3</c:v>
                </c:pt>
                <c:pt idx="8">
                  <c:v>80.900000000000006</c:v>
                </c:pt>
                <c:pt idx="9">
                  <c:v>61.6</c:v>
                </c:pt>
                <c:pt idx="10">
                  <c:v>47.5</c:v>
                </c:pt>
                <c:pt idx="11">
                  <c:v>64.099999999999994</c:v>
                </c:pt>
                <c:pt idx="12">
                  <c:v>81.3</c:v>
                </c:pt>
                <c:pt idx="13">
                  <c:v>73.2</c:v>
                </c:pt>
              </c:numCache>
            </c:numRef>
          </c:val>
          <c:extLst>
            <c:ext xmlns:c16="http://schemas.microsoft.com/office/drawing/2014/chart" uri="{C3380CC4-5D6E-409C-BE32-E72D297353CC}">
              <c16:uniqueId val="{00000001-EB84-4F21-BDA6-15C7FB88CA1E}"/>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nedbrudt'!$B$28</c:f>
              <c:strCache>
                <c:ptCount val="1"/>
                <c:pt idx="0">
                  <c:v>De er for korte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nedbrudt'!$C$27:$P$27</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nedbrudt'!$C$28:$P$28</c:f>
              <c:numCache>
                <c:formatCode>General</c:formatCode>
                <c:ptCount val="14"/>
                <c:pt idx="0">
                  <c:v>2</c:v>
                </c:pt>
                <c:pt idx="2">
                  <c:v>1.6</c:v>
                </c:pt>
                <c:pt idx="3">
                  <c:v>12.2</c:v>
                </c:pt>
                <c:pt idx="4">
                  <c:v>0</c:v>
                </c:pt>
                <c:pt idx="5">
                  <c:v>0</c:v>
                </c:pt>
                <c:pt idx="6">
                  <c:v>0</c:v>
                </c:pt>
                <c:pt idx="7">
                  <c:v>0</c:v>
                </c:pt>
                <c:pt idx="8">
                  <c:v>0</c:v>
                </c:pt>
                <c:pt idx="9">
                  <c:v>2.1</c:v>
                </c:pt>
                <c:pt idx="10">
                  <c:v>0</c:v>
                </c:pt>
                <c:pt idx="11">
                  <c:v>5.3</c:v>
                </c:pt>
                <c:pt idx="12">
                  <c:v>1.3</c:v>
                </c:pt>
                <c:pt idx="13">
                  <c:v>2.8</c:v>
                </c:pt>
              </c:numCache>
            </c:numRef>
          </c:val>
          <c:extLst>
            <c:ext xmlns:c16="http://schemas.microsoft.com/office/drawing/2014/chart" uri="{C3380CC4-5D6E-409C-BE32-E72D297353CC}">
              <c16:uniqueId val="{00000000-4A1F-4CCB-A9E0-4238B945944E}"/>
            </c:ext>
          </c:extLst>
        </c:ser>
        <c:ser>
          <c:idx val="1"/>
          <c:order val="1"/>
          <c:tx>
            <c:strRef>
              <c:f>'Stemte i 2017 nedbrudt'!$B$29</c:f>
              <c:strCache>
                <c:ptCount val="1"/>
                <c:pt idx="0">
                  <c:v>De er rimelige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nedbrudt'!$C$27:$P$27</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nedbrudt'!$C$29:$P$29</c:f>
              <c:numCache>
                <c:formatCode>General</c:formatCode>
                <c:ptCount val="14"/>
                <c:pt idx="0">
                  <c:v>28.1</c:v>
                </c:pt>
                <c:pt idx="2">
                  <c:v>27.9</c:v>
                </c:pt>
                <c:pt idx="3">
                  <c:v>14.1</c:v>
                </c:pt>
                <c:pt idx="4">
                  <c:v>10.1</c:v>
                </c:pt>
                <c:pt idx="5">
                  <c:v>0</c:v>
                </c:pt>
                <c:pt idx="6">
                  <c:v>0</c:v>
                </c:pt>
                <c:pt idx="7">
                  <c:v>43.1</c:v>
                </c:pt>
                <c:pt idx="8">
                  <c:v>23.5</c:v>
                </c:pt>
                <c:pt idx="9">
                  <c:v>15.6</c:v>
                </c:pt>
                <c:pt idx="10">
                  <c:v>13.3</c:v>
                </c:pt>
                <c:pt idx="11">
                  <c:v>27.6</c:v>
                </c:pt>
                <c:pt idx="12">
                  <c:v>31.9</c:v>
                </c:pt>
                <c:pt idx="13">
                  <c:v>34.799999999999997</c:v>
                </c:pt>
              </c:numCache>
            </c:numRef>
          </c:val>
          <c:extLst>
            <c:ext xmlns:c16="http://schemas.microsoft.com/office/drawing/2014/chart" uri="{C3380CC4-5D6E-409C-BE32-E72D297353CC}">
              <c16:uniqueId val="{00000001-4A1F-4CCB-A9E0-4238B945944E}"/>
            </c:ext>
          </c:extLst>
        </c:ser>
        <c:ser>
          <c:idx val="2"/>
          <c:order val="2"/>
          <c:tx>
            <c:strRef>
              <c:f>'Stemte i 2017 nedbrudt'!$B$30</c:f>
              <c:strCache>
                <c:ptCount val="1"/>
                <c:pt idx="0">
                  <c:v>De er for lange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nedbrudt'!$C$27:$P$27</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nedbrudt'!$C$30:$P$30</c:f>
              <c:numCache>
                <c:formatCode>General</c:formatCode>
                <c:ptCount val="14"/>
                <c:pt idx="0">
                  <c:v>69.8</c:v>
                </c:pt>
                <c:pt idx="2">
                  <c:v>70.599999999999994</c:v>
                </c:pt>
                <c:pt idx="3">
                  <c:v>73.7</c:v>
                </c:pt>
                <c:pt idx="4">
                  <c:v>89.9</c:v>
                </c:pt>
                <c:pt idx="5">
                  <c:v>100</c:v>
                </c:pt>
                <c:pt idx="6">
                  <c:v>100</c:v>
                </c:pt>
                <c:pt idx="7">
                  <c:v>56.9</c:v>
                </c:pt>
                <c:pt idx="8">
                  <c:v>76.5</c:v>
                </c:pt>
                <c:pt idx="9">
                  <c:v>82.3</c:v>
                </c:pt>
                <c:pt idx="10">
                  <c:v>86.7</c:v>
                </c:pt>
                <c:pt idx="11">
                  <c:v>67.2</c:v>
                </c:pt>
                <c:pt idx="12">
                  <c:v>66.8</c:v>
                </c:pt>
                <c:pt idx="13">
                  <c:v>62.4</c:v>
                </c:pt>
              </c:numCache>
            </c:numRef>
          </c:val>
          <c:extLst>
            <c:ext xmlns:c16="http://schemas.microsoft.com/office/drawing/2014/chart" uri="{C3380CC4-5D6E-409C-BE32-E72D297353CC}">
              <c16:uniqueId val="{00000002-4A1F-4CCB-A9E0-4238B945944E}"/>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nedbrudt'!$B$35</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nedbrudt'!$C$35:$P$35</c:f>
              <c:numCache>
                <c:formatCode>General</c:formatCode>
                <c:ptCount val="14"/>
                <c:pt idx="0">
                  <c:v>92.7</c:v>
                </c:pt>
                <c:pt idx="2">
                  <c:v>96.9</c:v>
                </c:pt>
                <c:pt idx="3">
                  <c:v>100</c:v>
                </c:pt>
                <c:pt idx="4">
                  <c:v>100</c:v>
                </c:pt>
                <c:pt idx="5">
                  <c:v>100</c:v>
                </c:pt>
                <c:pt idx="6">
                  <c:v>74.099999999999994</c:v>
                </c:pt>
                <c:pt idx="7">
                  <c:v>96.3</c:v>
                </c:pt>
                <c:pt idx="8">
                  <c:v>100</c:v>
                </c:pt>
                <c:pt idx="9">
                  <c:v>97.3</c:v>
                </c:pt>
                <c:pt idx="10">
                  <c:v>95.4</c:v>
                </c:pt>
                <c:pt idx="11">
                  <c:v>95.4</c:v>
                </c:pt>
                <c:pt idx="12">
                  <c:v>92.7</c:v>
                </c:pt>
                <c:pt idx="13">
                  <c:v>85.8</c:v>
                </c:pt>
              </c:numCache>
            </c:numRef>
          </c:val>
          <c:extLst>
            <c:ext xmlns:c16="http://schemas.microsoft.com/office/drawing/2014/chart" uri="{C3380CC4-5D6E-409C-BE32-E72D297353CC}">
              <c16:uniqueId val="{00000000-0E36-4CD7-B577-A71984A60ACC}"/>
            </c:ext>
          </c:extLst>
        </c:ser>
        <c:ser>
          <c:idx val="1"/>
          <c:order val="1"/>
          <c:tx>
            <c:strRef>
              <c:f>'Stemte i 2017 nedbrudt'!$B$36</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nedbrudt'!$C$36:$P$36</c:f>
              <c:numCache>
                <c:formatCode>General</c:formatCode>
                <c:ptCount val="14"/>
                <c:pt idx="0">
                  <c:v>7.3</c:v>
                </c:pt>
                <c:pt idx="2">
                  <c:v>3.1</c:v>
                </c:pt>
                <c:pt idx="3">
                  <c:v>0</c:v>
                </c:pt>
                <c:pt idx="4">
                  <c:v>0</c:v>
                </c:pt>
                <c:pt idx="5">
                  <c:v>0</c:v>
                </c:pt>
                <c:pt idx="6">
                  <c:v>25.9</c:v>
                </c:pt>
                <c:pt idx="7">
                  <c:v>3.7</c:v>
                </c:pt>
                <c:pt idx="8">
                  <c:v>0</c:v>
                </c:pt>
                <c:pt idx="9">
                  <c:v>2.7</c:v>
                </c:pt>
                <c:pt idx="10">
                  <c:v>4.5999999999999996</c:v>
                </c:pt>
                <c:pt idx="11">
                  <c:v>4.5999999999999996</c:v>
                </c:pt>
                <c:pt idx="12">
                  <c:v>7.3</c:v>
                </c:pt>
                <c:pt idx="13">
                  <c:v>14.2</c:v>
                </c:pt>
              </c:numCache>
            </c:numRef>
          </c:val>
          <c:extLst>
            <c:ext xmlns:c16="http://schemas.microsoft.com/office/drawing/2014/chart" uri="{C3380CC4-5D6E-409C-BE32-E72D297353CC}">
              <c16:uniqueId val="{00000001-0E36-4CD7-B577-A71984A60ACC}"/>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nedbrudt'!$B$42</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nedbrudt'!$C$42:$P$42</c:f>
              <c:numCache>
                <c:formatCode>General</c:formatCode>
                <c:ptCount val="14"/>
                <c:pt idx="0">
                  <c:v>82.8</c:v>
                </c:pt>
                <c:pt idx="2">
                  <c:v>86.6</c:v>
                </c:pt>
                <c:pt idx="3">
                  <c:v>93</c:v>
                </c:pt>
                <c:pt idx="4">
                  <c:v>81.400000000000006</c:v>
                </c:pt>
                <c:pt idx="5">
                  <c:v>80.8</c:v>
                </c:pt>
                <c:pt idx="6">
                  <c:v>100</c:v>
                </c:pt>
                <c:pt idx="7">
                  <c:v>78.2</c:v>
                </c:pt>
                <c:pt idx="8">
                  <c:v>95.8</c:v>
                </c:pt>
                <c:pt idx="9">
                  <c:v>92</c:v>
                </c:pt>
                <c:pt idx="10">
                  <c:v>90.7</c:v>
                </c:pt>
                <c:pt idx="11">
                  <c:v>79.2</c:v>
                </c:pt>
                <c:pt idx="12">
                  <c:v>70.8</c:v>
                </c:pt>
                <c:pt idx="13">
                  <c:v>80.8</c:v>
                </c:pt>
              </c:numCache>
            </c:numRef>
          </c:val>
          <c:extLst>
            <c:ext xmlns:c16="http://schemas.microsoft.com/office/drawing/2014/chart" uri="{C3380CC4-5D6E-409C-BE32-E72D297353CC}">
              <c16:uniqueId val="{00000000-3D61-4779-A417-0A5EB353991F}"/>
            </c:ext>
          </c:extLst>
        </c:ser>
        <c:ser>
          <c:idx val="1"/>
          <c:order val="1"/>
          <c:tx>
            <c:strRef>
              <c:f>'Stemte i 2017 nedbrudt'!$B$43</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nedbrudt'!$C$6:$P$6</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nedbrudt'!$C$43:$P$43</c:f>
              <c:numCache>
                <c:formatCode>General</c:formatCode>
                <c:ptCount val="14"/>
                <c:pt idx="0">
                  <c:v>17.2</c:v>
                </c:pt>
                <c:pt idx="2">
                  <c:v>13.4</c:v>
                </c:pt>
                <c:pt idx="3">
                  <c:v>7</c:v>
                </c:pt>
                <c:pt idx="4">
                  <c:v>18.600000000000001</c:v>
                </c:pt>
                <c:pt idx="5">
                  <c:v>19.2</c:v>
                </c:pt>
                <c:pt idx="6">
                  <c:v>0</c:v>
                </c:pt>
                <c:pt idx="7">
                  <c:v>21.8</c:v>
                </c:pt>
                <c:pt idx="8">
                  <c:v>4.2</c:v>
                </c:pt>
                <c:pt idx="9">
                  <c:v>8</c:v>
                </c:pt>
                <c:pt idx="10">
                  <c:v>9.3000000000000007</c:v>
                </c:pt>
                <c:pt idx="11">
                  <c:v>20.8</c:v>
                </c:pt>
                <c:pt idx="12">
                  <c:v>29.2</c:v>
                </c:pt>
                <c:pt idx="13">
                  <c:v>19.2</c:v>
                </c:pt>
              </c:numCache>
            </c:numRef>
          </c:val>
          <c:extLst>
            <c:ext xmlns:c16="http://schemas.microsoft.com/office/drawing/2014/chart" uri="{C3380CC4-5D6E-409C-BE32-E72D297353CC}">
              <c16:uniqueId val="{00000001-3D61-4779-A417-0A5EB353991F}"/>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nedbrudt'!$B$51</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nedbrudt'!$C$51:$P$51</c:f>
              <c:numCache>
                <c:formatCode>General</c:formatCode>
                <c:ptCount val="14"/>
                <c:pt idx="0">
                  <c:v>7.4</c:v>
                </c:pt>
                <c:pt idx="2">
                  <c:v>7.2</c:v>
                </c:pt>
                <c:pt idx="3">
                  <c:v>7</c:v>
                </c:pt>
                <c:pt idx="4">
                  <c:v>6</c:v>
                </c:pt>
                <c:pt idx="5">
                  <c:v>36.4</c:v>
                </c:pt>
                <c:pt idx="6">
                  <c:v>60.7</c:v>
                </c:pt>
                <c:pt idx="7">
                  <c:v>14.2</c:v>
                </c:pt>
                <c:pt idx="8">
                  <c:v>9.9</c:v>
                </c:pt>
                <c:pt idx="9">
                  <c:v>0</c:v>
                </c:pt>
                <c:pt idx="10">
                  <c:v>5.8</c:v>
                </c:pt>
                <c:pt idx="11">
                  <c:v>4.3</c:v>
                </c:pt>
                <c:pt idx="12">
                  <c:v>6.3</c:v>
                </c:pt>
                <c:pt idx="13">
                  <c:v>7.7</c:v>
                </c:pt>
              </c:numCache>
            </c:numRef>
          </c:val>
          <c:extLst>
            <c:ext xmlns:c16="http://schemas.microsoft.com/office/drawing/2014/chart" uri="{C3380CC4-5D6E-409C-BE32-E72D297353CC}">
              <c16:uniqueId val="{00000000-D48D-4B9A-81DF-5AB5DF52722D}"/>
            </c:ext>
          </c:extLst>
        </c:ser>
        <c:ser>
          <c:idx val="1"/>
          <c:order val="1"/>
          <c:tx>
            <c:strRef>
              <c:f>'Stemte i 2017 nedbrudt'!$B$52</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nedbrudt'!$C$52:$P$52</c:f>
              <c:numCache>
                <c:formatCode>General</c:formatCode>
                <c:ptCount val="14"/>
                <c:pt idx="0">
                  <c:v>8.3000000000000007</c:v>
                </c:pt>
                <c:pt idx="2">
                  <c:v>10.5</c:v>
                </c:pt>
                <c:pt idx="3">
                  <c:v>12.2</c:v>
                </c:pt>
                <c:pt idx="4">
                  <c:v>0</c:v>
                </c:pt>
                <c:pt idx="5">
                  <c:v>0</c:v>
                </c:pt>
                <c:pt idx="6">
                  <c:v>25.9</c:v>
                </c:pt>
                <c:pt idx="7">
                  <c:v>5.8</c:v>
                </c:pt>
                <c:pt idx="8">
                  <c:v>5</c:v>
                </c:pt>
                <c:pt idx="9">
                  <c:v>3.9</c:v>
                </c:pt>
                <c:pt idx="10">
                  <c:v>8.5</c:v>
                </c:pt>
                <c:pt idx="11">
                  <c:v>12.2</c:v>
                </c:pt>
                <c:pt idx="12">
                  <c:v>14.4</c:v>
                </c:pt>
                <c:pt idx="13">
                  <c:v>5.4</c:v>
                </c:pt>
              </c:numCache>
            </c:numRef>
          </c:val>
          <c:extLst>
            <c:ext xmlns:c16="http://schemas.microsoft.com/office/drawing/2014/chart" uri="{C3380CC4-5D6E-409C-BE32-E72D297353CC}">
              <c16:uniqueId val="{00000001-D48D-4B9A-81DF-5AB5DF52722D}"/>
            </c:ext>
          </c:extLst>
        </c:ser>
        <c:ser>
          <c:idx val="2"/>
          <c:order val="2"/>
          <c:tx>
            <c:strRef>
              <c:f>'Stemte i 2017 nedbrudt'!$B$53</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nedbrudt'!$C$53:$P$53</c:f>
              <c:numCache>
                <c:formatCode>General</c:formatCode>
                <c:ptCount val="14"/>
                <c:pt idx="0">
                  <c:v>8.6</c:v>
                </c:pt>
                <c:pt idx="2">
                  <c:v>9.3000000000000007</c:v>
                </c:pt>
                <c:pt idx="7">
                  <c:v>12.8</c:v>
                </c:pt>
                <c:pt idx="8">
                  <c:v>10.9</c:v>
                </c:pt>
                <c:pt idx="9">
                  <c:v>7.4</c:v>
                </c:pt>
                <c:pt idx="10">
                  <c:v>7.9</c:v>
                </c:pt>
                <c:pt idx="11">
                  <c:v>13</c:v>
                </c:pt>
                <c:pt idx="12">
                  <c:v>10.8</c:v>
                </c:pt>
                <c:pt idx="13">
                  <c:v>7.1</c:v>
                </c:pt>
              </c:numCache>
            </c:numRef>
          </c:val>
          <c:extLst>
            <c:ext xmlns:c16="http://schemas.microsoft.com/office/drawing/2014/chart" uri="{C3380CC4-5D6E-409C-BE32-E72D297353CC}">
              <c16:uniqueId val="{00000002-D48D-4B9A-81DF-5AB5DF52722D}"/>
            </c:ext>
          </c:extLst>
        </c:ser>
        <c:ser>
          <c:idx val="3"/>
          <c:order val="3"/>
          <c:tx>
            <c:strRef>
              <c:f>'Stemte i 2017 nedbrudt'!$B$54</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nedbrudt'!$C$54:$P$54</c:f>
              <c:numCache>
                <c:formatCode>General</c:formatCode>
                <c:ptCount val="14"/>
                <c:pt idx="0">
                  <c:v>10.8</c:v>
                </c:pt>
                <c:pt idx="2">
                  <c:v>10.4</c:v>
                </c:pt>
                <c:pt idx="3">
                  <c:v>7</c:v>
                </c:pt>
                <c:pt idx="4">
                  <c:v>15.4</c:v>
                </c:pt>
                <c:pt idx="5">
                  <c:v>0</c:v>
                </c:pt>
                <c:pt idx="6">
                  <c:v>0</c:v>
                </c:pt>
                <c:pt idx="7">
                  <c:v>8.1</c:v>
                </c:pt>
                <c:pt idx="8">
                  <c:v>0</c:v>
                </c:pt>
                <c:pt idx="9">
                  <c:v>10.3</c:v>
                </c:pt>
                <c:pt idx="10">
                  <c:v>5.0999999999999996</c:v>
                </c:pt>
                <c:pt idx="11">
                  <c:v>13.8</c:v>
                </c:pt>
                <c:pt idx="12">
                  <c:v>14.6</c:v>
                </c:pt>
                <c:pt idx="13">
                  <c:v>12.1</c:v>
                </c:pt>
              </c:numCache>
            </c:numRef>
          </c:val>
          <c:extLst>
            <c:ext xmlns:c16="http://schemas.microsoft.com/office/drawing/2014/chart" uri="{C3380CC4-5D6E-409C-BE32-E72D297353CC}">
              <c16:uniqueId val="{00000003-D48D-4B9A-81DF-5AB5DF52722D}"/>
            </c:ext>
          </c:extLst>
        </c:ser>
        <c:ser>
          <c:idx val="4"/>
          <c:order val="4"/>
          <c:tx>
            <c:strRef>
              <c:f>'Stemte i 2017 nedbrudt'!$B$55</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nedbrudt'!$C$55:$P$55</c:f>
              <c:numCache>
                <c:formatCode>General</c:formatCode>
                <c:ptCount val="14"/>
                <c:pt idx="0">
                  <c:v>11.4</c:v>
                </c:pt>
                <c:pt idx="2">
                  <c:v>10.3</c:v>
                </c:pt>
                <c:pt idx="3">
                  <c:v>19.2</c:v>
                </c:pt>
                <c:pt idx="4">
                  <c:v>18.600000000000001</c:v>
                </c:pt>
                <c:pt idx="5">
                  <c:v>9.9</c:v>
                </c:pt>
                <c:pt idx="6">
                  <c:v>0</c:v>
                </c:pt>
                <c:pt idx="7">
                  <c:v>5.3</c:v>
                </c:pt>
                <c:pt idx="8">
                  <c:v>12.1</c:v>
                </c:pt>
                <c:pt idx="9">
                  <c:v>16.7</c:v>
                </c:pt>
                <c:pt idx="10">
                  <c:v>9.8000000000000007</c:v>
                </c:pt>
                <c:pt idx="11">
                  <c:v>10.8</c:v>
                </c:pt>
                <c:pt idx="12">
                  <c:v>10.8</c:v>
                </c:pt>
                <c:pt idx="13">
                  <c:v>11.9</c:v>
                </c:pt>
              </c:numCache>
            </c:numRef>
          </c:val>
          <c:extLst>
            <c:ext xmlns:c16="http://schemas.microsoft.com/office/drawing/2014/chart" uri="{C3380CC4-5D6E-409C-BE32-E72D297353CC}">
              <c16:uniqueId val="{00000004-D48D-4B9A-81DF-5AB5DF52722D}"/>
            </c:ext>
          </c:extLst>
        </c:ser>
        <c:ser>
          <c:idx val="5"/>
          <c:order val="5"/>
          <c:tx>
            <c:strRef>
              <c:f>'Stemte i 2017 nedbrudt'!$B$56</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nedbrudt'!$C$56:$P$56</c:f>
              <c:numCache>
                <c:formatCode>General</c:formatCode>
                <c:ptCount val="14"/>
                <c:pt idx="0">
                  <c:v>12.2</c:v>
                </c:pt>
                <c:pt idx="2">
                  <c:v>10.6</c:v>
                </c:pt>
                <c:pt idx="3">
                  <c:v>0</c:v>
                </c:pt>
                <c:pt idx="4">
                  <c:v>20.100000000000001</c:v>
                </c:pt>
                <c:pt idx="5">
                  <c:v>17.2</c:v>
                </c:pt>
                <c:pt idx="6">
                  <c:v>0</c:v>
                </c:pt>
                <c:pt idx="7">
                  <c:v>9.6</c:v>
                </c:pt>
                <c:pt idx="8">
                  <c:v>3.8</c:v>
                </c:pt>
                <c:pt idx="9">
                  <c:v>10.4</c:v>
                </c:pt>
                <c:pt idx="10">
                  <c:v>14.8</c:v>
                </c:pt>
                <c:pt idx="11">
                  <c:v>17.100000000000001</c:v>
                </c:pt>
                <c:pt idx="12">
                  <c:v>11.5</c:v>
                </c:pt>
                <c:pt idx="13">
                  <c:v>13.7</c:v>
                </c:pt>
              </c:numCache>
            </c:numRef>
          </c:val>
          <c:extLst>
            <c:ext xmlns:c16="http://schemas.microsoft.com/office/drawing/2014/chart" uri="{C3380CC4-5D6E-409C-BE32-E72D297353CC}">
              <c16:uniqueId val="{00000005-D48D-4B9A-81DF-5AB5DF52722D}"/>
            </c:ext>
          </c:extLst>
        </c:ser>
        <c:ser>
          <c:idx val="6"/>
          <c:order val="6"/>
          <c:tx>
            <c:strRef>
              <c:f>'Stemte i 2017 nedbrudt'!$B$57</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nedbrudt'!$C$57:$P$57</c:f>
              <c:numCache>
                <c:formatCode>General</c:formatCode>
                <c:ptCount val="14"/>
                <c:pt idx="0">
                  <c:v>12.5</c:v>
                </c:pt>
                <c:pt idx="2">
                  <c:v>13.2</c:v>
                </c:pt>
                <c:pt idx="3">
                  <c:v>26.3</c:v>
                </c:pt>
                <c:pt idx="4">
                  <c:v>3.5</c:v>
                </c:pt>
                <c:pt idx="5">
                  <c:v>0</c:v>
                </c:pt>
                <c:pt idx="6">
                  <c:v>13.4</c:v>
                </c:pt>
                <c:pt idx="7">
                  <c:v>15.4</c:v>
                </c:pt>
                <c:pt idx="8">
                  <c:v>31.6</c:v>
                </c:pt>
                <c:pt idx="9">
                  <c:v>16.100000000000001</c:v>
                </c:pt>
                <c:pt idx="10">
                  <c:v>13.2</c:v>
                </c:pt>
                <c:pt idx="11">
                  <c:v>3.9</c:v>
                </c:pt>
                <c:pt idx="12">
                  <c:v>10.5</c:v>
                </c:pt>
                <c:pt idx="13">
                  <c:v>11.6</c:v>
                </c:pt>
              </c:numCache>
            </c:numRef>
          </c:val>
          <c:extLst>
            <c:ext xmlns:c16="http://schemas.microsoft.com/office/drawing/2014/chart" uri="{C3380CC4-5D6E-409C-BE32-E72D297353CC}">
              <c16:uniqueId val="{00000006-D48D-4B9A-81DF-5AB5DF52722D}"/>
            </c:ext>
          </c:extLst>
        </c:ser>
        <c:ser>
          <c:idx val="7"/>
          <c:order val="7"/>
          <c:tx>
            <c:strRef>
              <c:f>'Stemte i 2017 nedbrudt'!$B$58</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nedbrudt'!$C$58:$P$58</c:f>
              <c:numCache>
                <c:formatCode>General</c:formatCode>
                <c:ptCount val="14"/>
                <c:pt idx="0">
                  <c:v>11.5</c:v>
                </c:pt>
                <c:pt idx="2">
                  <c:v>12.1</c:v>
                </c:pt>
                <c:pt idx="3">
                  <c:v>16</c:v>
                </c:pt>
                <c:pt idx="4">
                  <c:v>14.8</c:v>
                </c:pt>
                <c:pt idx="5">
                  <c:v>0</c:v>
                </c:pt>
                <c:pt idx="6">
                  <c:v>0</c:v>
                </c:pt>
                <c:pt idx="7">
                  <c:v>5.3</c:v>
                </c:pt>
                <c:pt idx="8">
                  <c:v>13.7</c:v>
                </c:pt>
                <c:pt idx="9">
                  <c:v>21.3</c:v>
                </c:pt>
                <c:pt idx="10">
                  <c:v>11.9</c:v>
                </c:pt>
                <c:pt idx="11">
                  <c:v>14.8</c:v>
                </c:pt>
                <c:pt idx="12">
                  <c:v>6.5</c:v>
                </c:pt>
                <c:pt idx="13">
                  <c:v>11</c:v>
                </c:pt>
              </c:numCache>
            </c:numRef>
          </c:val>
          <c:extLst>
            <c:ext xmlns:c16="http://schemas.microsoft.com/office/drawing/2014/chart" uri="{C3380CC4-5D6E-409C-BE32-E72D297353CC}">
              <c16:uniqueId val="{00000007-D48D-4B9A-81DF-5AB5DF52722D}"/>
            </c:ext>
          </c:extLst>
        </c:ser>
        <c:ser>
          <c:idx val="8"/>
          <c:order val="8"/>
          <c:tx>
            <c:strRef>
              <c:f>'Stemte i 2017 nedbrudt'!$B$59</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nedbrudt'!$C$59:$P$59</c:f>
              <c:numCache>
                <c:formatCode>General</c:formatCode>
                <c:ptCount val="14"/>
                <c:pt idx="0">
                  <c:v>13.9</c:v>
                </c:pt>
                <c:pt idx="2">
                  <c:v>14.2</c:v>
                </c:pt>
                <c:pt idx="3">
                  <c:v>12.2</c:v>
                </c:pt>
                <c:pt idx="4">
                  <c:v>15.7</c:v>
                </c:pt>
                <c:pt idx="5">
                  <c:v>36.4</c:v>
                </c:pt>
                <c:pt idx="6">
                  <c:v>0</c:v>
                </c:pt>
                <c:pt idx="7">
                  <c:v>17.899999999999999</c:v>
                </c:pt>
                <c:pt idx="8">
                  <c:v>13</c:v>
                </c:pt>
                <c:pt idx="9">
                  <c:v>12.7</c:v>
                </c:pt>
                <c:pt idx="10">
                  <c:v>19.100000000000001</c:v>
                </c:pt>
                <c:pt idx="11">
                  <c:v>8.8000000000000007</c:v>
                </c:pt>
                <c:pt idx="12">
                  <c:v>7.3</c:v>
                </c:pt>
                <c:pt idx="13">
                  <c:v>15.7</c:v>
                </c:pt>
              </c:numCache>
            </c:numRef>
          </c:val>
          <c:extLst>
            <c:ext xmlns:c16="http://schemas.microsoft.com/office/drawing/2014/chart" uri="{C3380CC4-5D6E-409C-BE32-E72D297353CC}">
              <c16:uniqueId val="{00000008-D48D-4B9A-81DF-5AB5DF52722D}"/>
            </c:ext>
          </c:extLst>
        </c:ser>
        <c:ser>
          <c:idx val="9"/>
          <c:order val="9"/>
          <c:tx>
            <c:strRef>
              <c:f>'Stemte i 2017 nedbrudt'!$B$60</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nedbrudt'!$C$60:$P$60</c:f>
              <c:numCache>
                <c:formatCode>General</c:formatCode>
                <c:ptCount val="14"/>
                <c:pt idx="0">
                  <c:v>3.5</c:v>
                </c:pt>
                <c:pt idx="2">
                  <c:v>2.2999999999999998</c:v>
                </c:pt>
                <c:pt idx="3">
                  <c:v>0</c:v>
                </c:pt>
                <c:pt idx="4">
                  <c:v>6</c:v>
                </c:pt>
                <c:pt idx="5">
                  <c:v>0</c:v>
                </c:pt>
                <c:pt idx="6">
                  <c:v>0</c:v>
                </c:pt>
                <c:pt idx="7">
                  <c:v>5.6</c:v>
                </c:pt>
                <c:pt idx="8">
                  <c:v>0</c:v>
                </c:pt>
                <c:pt idx="9">
                  <c:v>1.2</c:v>
                </c:pt>
                <c:pt idx="10">
                  <c:v>4</c:v>
                </c:pt>
                <c:pt idx="11">
                  <c:v>1.3</c:v>
                </c:pt>
                <c:pt idx="12">
                  <c:v>7.2</c:v>
                </c:pt>
                <c:pt idx="13">
                  <c:v>3.6</c:v>
                </c:pt>
              </c:numCache>
            </c:numRef>
          </c:val>
          <c:extLst>
            <c:ext xmlns:c16="http://schemas.microsoft.com/office/drawing/2014/chart" uri="{C3380CC4-5D6E-409C-BE32-E72D297353CC}">
              <c16:uniqueId val="{00000009-D48D-4B9A-81DF-5AB5DF52722D}"/>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Resultat_BL_Kom21_Odense!$AC$20:$AC$24</c:f>
              <c:strCache>
                <c:ptCount val="5"/>
                <c:pt idx="0">
                  <c:v>Ønsker ej at oplyse</c:v>
                </c:pt>
                <c:pt idx="1">
                  <c:v>Under 300000 kr</c:v>
                </c:pt>
                <c:pt idx="2">
                  <c:v>300-499999 kr</c:v>
                </c:pt>
                <c:pt idx="3">
                  <c:v>500-799999 kr</c:v>
                </c:pt>
                <c:pt idx="4">
                  <c:v>800000 kr eller derover</c:v>
                </c:pt>
              </c:strCache>
            </c:strRef>
          </c:cat>
          <c:val>
            <c:numRef>
              <c:f>Resultat_BL_Kom21_Odense!$AD$20:$AD$24</c:f>
              <c:numCache>
                <c:formatCode>General</c:formatCode>
                <c:ptCount val="5"/>
                <c:pt idx="0">
                  <c:v>15.5</c:v>
                </c:pt>
                <c:pt idx="1">
                  <c:v>34.1</c:v>
                </c:pt>
                <c:pt idx="2">
                  <c:v>22.4</c:v>
                </c:pt>
                <c:pt idx="3">
                  <c:v>17.8</c:v>
                </c:pt>
                <c:pt idx="4">
                  <c:v>10.1</c:v>
                </c:pt>
              </c:numCache>
            </c:numRef>
          </c:val>
          <c:extLst>
            <c:ext xmlns:c16="http://schemas.microsoft.com/office/drawing/2014/chart" uri="{C3380CC4-5D6E-409C-BE32-E72D297353CC}">
              <c16:uniqueId val="{00000000-2EDF-4FEF-8375-FEA7C7ACECE8}"/>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nedbrudt'!$B$67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nedbrudt'!$C$67:$P$67</c:f>
              <c:numCache>
                <c:formatCode>General</c:formatCode>
                <c:ptCount val="14"/>
                <c:pt idx="0">
                  <c:v>2.9</c:v>
                </c:pt>
                <c:pt idx="2">
                  <c:v>3.5</c:v>
                </c:pt>
                <c:pt idx="3">
                  <c:v>0</c:v>
                </c:pt>
                <c:pt idx="4">
                  <c:v>0</c:v>
                </c:pt>
                <c:pt idx="5">
                  <c:v>0</c:v>
                </c:pt>
                <c:pt idx="6">
                  <c:v>0</c:v>
                </c:pt>
                <c:pt idx="7">
                  <c:v>7</c:v>
                </c:pt>
                <c:pt idx="8">
                  <c:v>5</c:v>
                </c:pt>
                <c:pt idx="9">
                  <c:v>2.7</c:v>
                </c:pt>
                <c:pt idx="10">
                  <c:v>0</c:v>
                </c:pt>
                <c:pt idx="11">
                  <c:v>0</c:v>
                </c:pt>
                <c:pt idx="12">
                  <c:v>3.1</c:v>
                </c:pt>
                <c:pt idx="13">
                  <c:v>3.5</c:v>
                </c:pt>
              </c:numCache>
            </c:numRef>
          </c:val>
          <c:extLst>
            <c:ext xmlns:c16="http://schemas.microsoft.com/office/drawing/2014/chart" uri="{C3380CC4-5D6E-409C-BE32-E72D297353CC}">
              <c16:uniqueId val="{00000000-343E-4404-B32F-1755E7B0F684}"/>
            </c:ext>
          </c:extLst>
        </c:ser>
        <c:ser>
          <c:idx val="1"/>
          <c:order val="1"/>
          <c:tx>
            <c:strRef>
              <c:f>'Stemte i 2017 nedbrudt'!$B$68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nedbrudt'!$C$68:$P$68</c:f>
              <c:numCache>
                <c:formatCode>General</c:formatCode>
                <c:ptCount val="14"/>
                <c:pt idx="0">
                  <c:v>4.2</c:v>
                </c:pt>
                <c:pt idx="2">
                  <c:v>3.9</c:v>
                </c:pt>
                <c:pt idx="3">
                  <c:v>0</c:v>
                </c:pt>
                <c:pt idx="4">
                  <c:v>6.7</c:v>
                </c:pt>
                <c:pt idx="5">
                  <c:v>0</c:v>
                </c:pt>
                <c:pt idx="6">
                  <c:v>0</c:v>
                </c:pt>
                <c:pt idx="7">
                  <c:v>15</c:v>
                </c:pt>
                <c:pt idx="8">
                  <c:v>0</c:v>
                </c:pt>
                <c:pt idx="9">
                  <c:v>2.4</c:v>
                </c:pt>
                <c:pt idx="10">
                  <c:v>2</c:v>
                </c:pt>
                <c:pt idx="11">
                  <c:v>2.2999999999999998</c:v>
                </c:pt>
                <c:pt idx="12">
                  <c:v>6.5</c:v>
                </c:pt>
                <c:pt idx="13">
                  <c:v>4</c:v>
                </c:pt>
              </c:numCache>
            </c:numRef>
          </c:val>
          <c:extLst>
            <c:ext xmlns:c16="http://schemas.microsoft.com/office/drawing/2014/chart" uri="{C3380CC4-5D6E-409C-BE32-E72D297353CC}">
              <c16:uniqueId val="{00000001-343E-4404-B32F-1755E7B0F684}"/>
            </c:ext>
          </c:extLst>
        </c:ser>
        <c:ser>
          <c:idx val="2"/>
          <c:order val="2"/>
          <c:tx>
            <c:strRef>
              <c:f>'Stemte i 2017 nedbrudt'!$B$69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nedbrudt'!$C$69:$P$69</c:f>
              <c:numCache>
                <c:formatCode>General</c:formatCode>
                <c:ptCount val="14"/>
                <c:pt idx="0">
                  <c:v>7.1</c:v>
                </c:pt>
                <c:pt idx="2">
                  <c:v>6.4</c:v>
                </c:pt>
                <c:pt idx="3">
                  <c:v>12.2</c:v>
                </c:pt>
                <c:pt idx="6">
                  <c:v>30.4</c:v>
                </c:pt>
                <c:pt idx="7">
                  <c:v>3.8</c:v>
                </c:pt>
                <c:pt idx="8">
                  <c:v>5</c:v>
                </c:pt>
                <c:pt idx="9">
                  <c:v>8</c:v>
                </c:pt>
                <c:pt idx="11">
                  <c:v>16.5</c:v>
                </c:pt>
                <c:pt idx="12">
                  <c:v>7.3</c:v>
                </c:pt>
                <c:pt idx="13">
                  <c:v>7.9</c:v>
                </c:pt>
              </c:numCache>
            </c:numRef>
          </c:val>
          <c:extLst>
            <c:ext xmlns:c16="http://schemas.microsoft.com/office/drawing/2014/chart" uri="{C3380CC4-5D6E-409C-BE32-E72D297353CC}">
              <c16:uniqueId val="{00000002-343E-4404-B32F-1755E7B0F684}"/>
            </c:ext>
          </c:extLst>
        </c:ser>
        <c:ser>
          <c:idx val="3"/>
          <c:order val="3"/>
          <c:tx>
            <c:strRef>
              <c:f>'Stemte i 2017 nedbrudt'!$B$70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nedbrudt'!$C$70:$P$70</c:f>
              <c:numCache>
                <c:formatCode>General</c:formatCode>
                <c:ptCount val="14"/>
                <c:pt idx="0">
                  <c:v>8.1999999999999993</c:v>
                </c:pt>
                <c:pt idx="2">
                  <c:v>9.6</c:v>
                </c:pt>
                <c:pt idx="3">
                  <c:v>12.2</c:v>
                </c:pt>
                <c:pt idx="4">
                  <c:v>14.5</c:v>
                </c:pt>
                <c:pt idx="5">
                  <c:v>17.2</c:v>
                </c:pt>
                <c:pt idx="6">
                  <c:v>0</c:v>
                </c:pt>
                <c:pt idx="7">
                  <c:v>5.8</c:v>
                </c:pt>
                <c:pt idx="8">
                  <c:v>18.5</c:v>
                </c:pt>
                <c:pt idx="9">
                  <c:v>1.2</c:v>
                </c:pt>
                <c:pt idx="10">
                  <c:v>0</c:v>
                </c:pt>
                <c:pt idx="11">
                  <c:v>11</c:v>
                </c:pt>
                <c:pt idx="12">
                  <c:v>7.9</c:v>
                </c:pt>
                <c:pt idx="13">
                  <c:v>8.8000000000000007</c:v>
                </c:pt>
              </c:numCache>
            </c:numRef>
          </c:val>
          <c:extLst>
            <c:ext xmlns:c16="http://schemas.microsoft.com/office/drawing/2014/chart" uri="{C3380CC4-5D6E-409C-BE32-E72D297353CC}">
              <c16:uniqueId val="{00000003-343E-4404-B32F-1755E7B0F684}"/>
            </c:ext>
          </c:extLst>
        </c:ser>
        <c:ser>
          <c:idx val="4"/>
          <c:order val="4"/>
          <c:tx>
            <c:strRef>
              <c:f>'Stemte i 2017 nedbrudt'!$B$71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nedbrudt'!$C$71:$P$71</c:f>
              <c:numCache>
                <c:formatCode>General</c:formatCode>
                <c:ptCount val="14"/>
                <c:pt idx="0">
                  <c:v>10.199999999999999</c:v>
                </c:pt>
                <c:pt idx="2">
                  <c:v>7.5</c:v>
                </c:pt>
                <c:pt idx="3">
                  <c:v>0</c:v>
                </c:pt>
                <c:pt idx="4">
                  <c:v>18.600000000000001</c:v>
                </c:pt>
                <c:pt idx="5">
                  <c:v>0</c:v>
                </c:pt>
                <c:pt idx="6">
                  <c:v>0</c:v>
                </c:pt>
                <c:pt idx="7">
                  <c:v>14.4</c:v>
                </c:pt>
                <c:pt idx="8">
                  <c:v>5</c:v>
                </c:pt>
                <c:pt idx="9">
                  <c:v>16.5</c:v>
                </c:pt>
                <c:pt idx="10">
                  <c:v>3.3</c:v>
                </c:pt>
                <c:pt idx="11">
                  <c:v>13.7</c:v>
                </c:pt>
                <c:pt idx="12">
                  <c:v>12.4</c:v>
                </c:pt>
                <c:pt idx="13">
                  <c:v>11.1</c:v>
                </c:pt>
              </c:numCache>
            </c:numRef>
          </c:val>
          <c:extLst>
            <c:ext xmlns:c16="http://schemas.microsoft.com/office/drawing/2014/chart" uri="{C3380CC4-5D6E-409C-BE32-E72D297353CC}">
              <c16:uniqueId val="{00000004-343E-4404-B32F-1755E7B0F684}"/>
            </c:ext>
          </c:extLst>
        </c:ser>
        <c:ser>
          <c:idx val="5"/>
          <c:order val="5"/>
          <c:tx>
            <c:strRef>
              <c:f>'Stemte i 2017 nedbrudt'!$B$72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nedbrudt'!$C$72:$P$72</c:f>
              <c:numCache>
                <c:formatCode>General</c:formatCode>
                <c:ptCount val="14"/>
                <c:pt idx="0">
                  <c:v>16.3</c:v>
                </c:pt>
                <c:pt idx="2">
                  <c:v>14.4</c:v>
                </c:pt>
                <c:pt idx="3">
                  <c:v>7</c:v>
                </c:pt>
                <c:pt idx="4">
                  <c:v>35.200000000000003</c:v>
                </c:pt>
                <c:pt idx="5">
                  <c:v>19.2</c:v>
                </c:pt>
                <c:pt idx="6">
                  <c:v>43.7</c:v>
                </c:pt>
                <c:pt idx="7">
                  <c:v>9.1</c:v>
                </c:pt>
                <c:pt idx="8">
                  <c:v>14.1</c:v>
                </c:pt>
                <c:pt idx="9">
                  <c:v>9.6999999999999993</c:v>
                </c:pt>
                <c:pt idx="10">
                  <c:v>11.6</c:v>
                </c:pt>
                <c:pt idx="11">
                  <c:v>11.9</c:v>
                </c:pt>
                <c:pt idx="12">
                  <c:v>21</c:v>
                </c:pt>
                <c:pt idx="13">
                  <c:v>18.399999999999999</c:v>
                </c:pt>
              </c:numCache>
            </c:numRef>
          </c:val>
          <c:extLst>
            <c:ext xmlns:c16="http://schemas.microsoft.com/office/drawing/2014/chart" uri="{C3380CC4-5D6E-409C-BE32-E72D297353CC}">
              <c16:uniqueId val="{00000005-343E-4404-B32F-1755E7B0F684}"/>
            </c:ext>
          </c:extLst>
        </c:ser>
        <c:ser>
          <c:idx val="6"/>
          <c:order val="6"/>
          <c:tx>
            <c:strRef>
              <c:f>'Stemte i 2017 nedbrudt'!$B$73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nedbrudt'!$C$73:$P$73</c:f>
              <c:numCache>
                <c:formatCode>General</c:formatCode>
                <c:ptCount val="14"/>
                <c:pt idx="0">
                  <c:v>15.3</c:v>
                </c:pt>
                <c:pt idx="2">
                  <c:v>17.2</c:v>
                </c:pt>
                <c:pt idx="3">
                  <c:v>35.200000000000003</c:v>
                </c:pt>
                <c:pt idx="4">
                  <c:v>3.5</c:v>
                </c:pt>
                <c:pt idx="5">
                  <c:v>9.9</c:v>
                </c:pt>
                <c:pt idx="6">
                  <c:v>0</c:v>
                </c:pt>
                <c:pt idx="7">
                  <c:v>11.4</c:v>
                </c:pt>
                <c:pt idx="8">
                  <c:v>7.1</c:v>
                </c:pt>
                <c:pt idx="9">
                  <c:v>14.5</c:v>
                </c:pt>
                <c:pt idx="10">
                  <c:v>20.6</c:v>
                </c:pt>
                <c:pt idx="11">
                  <c:v>13.1</c:v>
                </c:pt>
                <c:pt idx="12">
                  <c:v>13.9</c:v>
                </c:pt>
                <c:pt idx="13">
                  <c:v>16.100000000000001</c:v>
                </c:pt>
              </c:numCache>
            </c:numRef>
          </c:val>
          <c:extLst>
            <c:ext xmlns:c16="http://schemas.microsoft.com/office/drawing/2014/chart" uri="{C3380CC4-5D6E-409C-BE32-E72D297353CC}">
              <c16:uniqueId val="{00000006-343E-4404-B32F-1755E7B0F684}"/>
            </c:ext>
          </c:extLst>
        </c:ser>
        <c:ser>
          <c:idx val="7"/>
          <c:order val="7"/>
          <c:tx>
            <c:strRef>
              <c:f>'Stemte i 2017 nedbrudt'!$B$74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nedbrudt'!$C$74:$P$74</c:f>
              <c:numCache>
                <c:formatCode>General</c:formatCode>
                <c:ptCount val="14"/>
                <c:pt idx="0">
                  <c:v>15</c:v>
                </c:pt>
                <c:pt idx="2">
                  <c:v>15.3</c:v>
                </c:pt>
                <c:pt idx="3">
                  <c:v>33.299999999999997</c:v>
                </c:pt>
                <c:pt idx="4">
                  <c:v>3.5</c:v>
                </c:pt>
                <c:pt idx="5">
                  <c:v>36.4</c:v>
                </c:pt>
                <c:pt idx="6">
                  <c:v>25.9</c:v>
                </c:pt>
                <c:pt idx="7">
                  <c:v>14.4</c:v>
                </c:pt>
                <c:pt idx="8">
                  <c:v>17.899999999999999</c:v>
                </c:pt>
                <c:pt idx="9">
                  <c:v>20.9</c:v>
                </c:pt>
                <c:pt idx="10">
                  <c:v>19</c:v>
                </c:pt>
                <c:pt idx="11">
                  <c:v>22.4</c:v>
                </c:pt>
                <c:pt idx="12">
                  <c:v>10.4</c:v>
                </c:pt>
                <c:pt idx="13">
                  <c:v>12.4</c:v>
                </c:pt>
              </c:numCache>
            </c:numRef>
          </c:val>
          <c:extLst>
            <c:ext xmlns:c16="http://schemas.microsoft.com/office/drawing/2014/chart" uri="{C3380CC4-5D6E-409C-BE32-E72D297353CC}">
              <c16:uniqueId val="{00000007-343E-4404-B32F-1755E7B0F684}"/>
            </c:ext>
          </c:extLst>
        </c:ser>
        <c:ser>
          <c:idx val="8"/>
          <c:order val="8"/>
          <c:tx>
            <c:strRef>
              <c:f>'Stemte i 2017 nedbrudt'!$B$75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nedbrudt'!$C$75:$P$75</c:f>
              <c:numCache>
                <c:formatCode>General</c:formatCode>
                <c:ptCount val="14"/>
                <c:pt idx="0">
                  <c:v>16.7</c:v>
                </c:pt>
                <c:pt idx="2">
                  <c:v>15.7</c:v>
                </c:pt>
                <c:pt idx="3">
                  <c:v>0</c:v>
                </c:pt>
                <c:pt idx="4">
                  <c:v>18</c:v>
                </c:pt>
                <c:pt idx="5">
                  <c:v>17.2</c:v>
                </c:pt>
                <c:pt idx="6">
                  <c:v>0</c:v>
                </c:pt>
                <c:pt idx="7">
                  <c:v>19.100000000000001</c:v>
                </c:pt>
                <c:pt idx="8">
                  <c:v>22.4</c:v>
                </c:pt>
                <c:pt idx="9">
                  <c:v>19.399999999999999</c:v>
                </c:pt>
                <c:pt idx="10">
                  <c:v>29.4</c:v>
                </c:pt>
                <c:pt idx="11">
                  <c:v>9.1999999999999993</c:v>
                </c:pt>
                <c:pt idx="12">
                  <c:v>14.5</c:v>
                </c:pt>
                <c:pt idx="13">
                  <c:v>15.7</c:v>
                </c:pt>
              </c:numCache>
            </c:numRef>
          </c:val>
          <c:extLst>
            <c:ext xmlns:c16="http://schemas.microsoft.com/office/drawing/2014/chart" uri="{C3380CC4-5D6E-409C-BE32-E72D297353CC}">
              <c16:uniqueId val="{00000008-343E-4404-B32F-1755E7B0F684}"/>
            </c:ext>
          </c:extLst>
        </c:ser>
        <c:ser>
          <c:idx val="9"/>
          <c:order val="9"/>
          <c:tx>
            <c:strRef>
              <c:f>'Stemte i 2017 nedbrudt'!$B$76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nedbrudt'!$C$76:$P$76</c:f>
              <c:numCache>
                <c:formatCode>General</c:formatCode>
                <c:ptCount val="14"/>
                <c:pt idx="0">
                  <c:v>4.0999999999999996</c:v>
                </c:pt>
                <c:pt idx="2">
                  <c:v>6.5</c:v>
                </c:pt>
                <c:pt idx="3">
                  <c:v>0</c:v>
                </c:pt>
                <c:pt idx="4">
                  <c:v>0</c:v>
                </c:pt>
                <c:pt idx="5">
                  <c:v>0</c:v>
                </c:pt>
                <c:pt idx="6">
                  <c:v>0</c:v>
                </c:pt>
                <c:pt idx="7">
                  <c:v>0</c:v>
                </c:pt>
                <c:pt idx="8">
                  <c:v>5</c:v>
                </c:pt>
                <c:pt idx="9">
                  <c:v>4.5999999999999996</c:v>
                </c:pt>
                <c:pt idx="10">
                  <c:v>14.2</c:v>
                </c:pt>
                <c:pt idx="11">
                  <c:v>0</c:v>
                </c:pt>
                <c:pt idx="12">
                  <c:v>2.9</c:v>
                </c:pt>
                <c:pt idx="13">
                  <c:v>2.1</c:v>
                </c:pt>
              </c:numCache>
            </c:numRef>
          </c:val>
          <c:extLst>
            <c:ext xmlns:c16="http://schemas.microsoft.com/office/drawing/2014/chart" uri="{C3380CC4-5D6E-409C-BE32-E72D297353CC}">
              <c16:uniqueId val="{00000009-343E-4404-B32F-1755E7B0F684}"/>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nedbrudt'!$B$82</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nedbrudt'!$C$82:$P$82</c:f>
              <c:numCache>
                <c:formatCode>General</c:formatCode>
                <c:ptCount val="14"/>
                <c:pt idx="0">
                  <c:v>22</c:v>
                </c:pt>
                <c:pt idx="2">
                  <c:v>25.3</c:v>
                </c:pt>
                <c:pt idx="3">
                  <c:v>0</c:v>
                </c:pt>
                <c:pt idx="4">
                  <c:v>14.5</c:v>
                </c:pt>
                <c:pt idx="5">
                  <c:v>27.1</c:v>
                </c:pt>
                <c:pt idx="6">
                  <c:v>0</c:v>
                </c:pt>
                <c:pt idx="7">
                  <c:v>11</c:v>
                </c:pt>
                <c:pt idx="8">
                  <c:v>14.1</c:v>
                </c:pt>
                <c:pt idx="9">
                  <c:v>18.399999999999999</c:v>
                </c:pt>
                <c:pt idx="10">
                  <c:v>26.3</c:v>
                </c:pt>
                <c:pt idx="11">
                  <c:v>21.2</c:v>
                </c:pt>
                <c:pt idx="12">
                  <c:v>23</c:v>
                </c:pt>
                <c:pt idx="13">
                  <c:v>23.1</c:v>
                </c:pt>
              </c:numCache>
            </c:numRef>
          </c:val>
          <c:extLst>
            <c:ext xmlns:c16="http://schemas.microsoft.com/office/drawing/2014/chart" uri="{C3380CC4-5D6E-409C-BE32-E72D297353CC}">
              <c16:uniqueId val="{00000000-6B25-4791-B09E-8D1CADE61457}"/>
            </c:ext>
          </c:extLst>
        </c:ser>
        <c:ser>
          <c:idx val="1"/>
          <c:order val="1"/>
          <c:tx>
            <c:strRef>
              <c:f>'Stemte i 2017 nedbrudt'!$B$83</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nedbrudt'!$C$83:$P$83</c:f>
              <c:numCache>
                <c:formatCode>General</c:formatCode>
                <c:ptCount val="14"/>
                <c:pt idx="0">
                  <c:v>14.1</c:v>
                </c:pt>
                <c:pt idx="2">
                  <c:v>17.600000000000001</c:v>
                </c:pt>
                <c:pt idx="3">
                  <c:v>12.2</c:v>
                </c:pt>
                <c:pt idx="4">
                  <c:v>3.5</c:v>
                </c:pt>
                <c:pt idx="5">
                  <c:v>17.2</c:v>
                </c:pt>
                <c:pt idx="6">
                  <c:v>30.4</c:v>
                </c:pt>
                <c:pt idx="7">
                  <c:v>12.1</c:v>
                </c:pt>
                <c:pt idx="8">
                  <c:v>24.1</c:v>
                </c:pt>
                <c:pt idx="9">
                  <c:v>19.8</c:v>
                </c:pt>
                <c:pt idx="10">
                  <c:v>24.5</c:v>
                </c:pt>
                <c:pt idx="11">
                  <c:v>11.3</c:v>
                </c:pt>
                <c:pt idx="12">
                  <c:v>12.4</c:v>
                </c:pt>
                <c:pt idx="13">
                  <c:v>8.6999999999999993</c:v>
                </c:pt>
              </c:numCache>
            </c:numRef>
          </c:val>
          <c:extLst>
            <c:ext xmlns:c16="http://schemas.microsoft.com/office/drawing/2014/chart" uri="{C3380CC4-5D6E-409C-BE32-E72D297353CC}">
              <c16:uniqueId val="{00000001-6B25-4791-B09E-8D1CADE61457}"/>
            </c:ext>
          </c:extLst>
        </c:ser>
        <c:ser>
          <c:idx val="2"/>
          <c:order val="2"/>
          <c:tx>
            <c:strRef>
              <c:f>'Stemte i 2017 nedbrudt'!$B$84</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nedbrudt'!$C$84:$P$84</c:f>
              <c:numCache>
                <c:formatCode>General</c:formatCode>
                <c:ptCount val="14"/>
                <c:pt idx="0">
                  <c:v>14.4</c:v>
                </c:pt>
                <c:pt idx="2">
                  <c:v>17.7</c:v>
                </c:pt>
                <c:pt idx="3">
                  <c:v>14.1</c:v>
                </c:pt>
                <c:pt idx="4">
                  <c:v>11.3</c:v>
                </c:pt>
                <c:pt idx="7">
                  <c:v>7.6</c:v>
                </c:pt>
                <c:pt idx="8">
                  <c:v>8.6999999999999993</c:v>
                </c:pt>
                <c:pt idx="9">
                  <c:v>15.1</c:v>
                </c:pt>
                <c:pt idx="10">
                  <c:v>19.5</c:v>
                </c:pt>
                <c:pt idx="11">
                  <c:v>11.9</c:v>
                </c:pt>
                <c:pt idx="12">
                  <c:v>13.4</c:v>
                </c:pt>
                <c:pt idx="13">
                  <c:v>14.1</c:v>
                </c:pt>
              </c:numCache>
            </c:numRef>
          </c:val>
          <c:extLst>
            <c:ext xmlns:c16="http://schemas.microsoft.com/office/drawing/2014/chart" uri="{C3380CC4-5D6E-409C-BE32-E72D297353CC}">
              <c16:uniqueId val="{00000002-6B25-4791-B09E-8D1CADE61457}"/>
            </c:ext>
          </c:extLst>
        </c:ser>
        <c:ser>
          <c:idx val="3"/>
          <c:order val="3"/>
          <c:tx>
            <c:strRef>
              <c:f>'Stemte i 2017 nedbrudt'!$B$85</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nedbrudt'!$C$85:$P$85</c:f>
              <c:numCache>
                <c:formatCode>General</c:formatCode>
                <c:ptCount val="14"/>
                <c:pt idx="0">
                  <c:v>11.5</c:v>
                </c:pt>
                <c:pt idx="2">
                  <c:v>5.5</c:v>
                </c:pt>
                <c:pt idx="3">
                  <c:v>28.2</c:v>
                </c:pt>
                <c:pt idx="4">
                  <c:v>24.6</c:v>
                </c:pt>
                <c:pt idx="5">
                  <c:v>0</c:v>
                </c:pt>
                <c:pt idx="6">
                  <c:v>0</c:v>
                </c:pt>
                <c:pt idx="7">
                  <c:v>12.4</c:v>
                </c:pt>
                <c:pt idx="8">
                  <c:v>3.8</c:v>
                </c:pt>
                <c:pt idx="9">
                  <c:v>15.5</c:v>
                </c:pt>
                <c:pt idx="10">
                  <c:v>13.1</c:v>
                </c:pt>
                <c:pt idx="11">
                  <c:v>8.8000000000000007</c:v>
                </c:pt>
                <c:pt idx="12">
                  <c:v>10.1</c:v>
                </c:pt>
                <c:pt idx="13">
                  <c:v>15.2</c:v>
                </c:pt>
              </c:numCache>
            </c:numRef>
          </c:val>
          <c:extLst>
            <c:ext xmlns:c16="http://schemas.microsoft.com/office/drawing/2014/chart" uri="{C3380CC4-5D6E-409C-BE32-E72D297353CC}">
              <c16:uniqueId val="{00000003-6B25-4791-B09E-8D1CADE61457}"/>
            </c:ext>
          </c:extLst>
        </c:ser>
        <c:ser>
          <c:idx val="4"/>
          <c:order val="4"/>
          <c:tx>
            <c:strRef>
              <c:f>'Stemte i 2017 nedbrudt'!$B$86</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nedbrudt'!$C$86:$P$86</c:f>
              <c:numCache>
                <c:formatCode>General</c:formatCode>
                <c:ptCount val="14"/>
                <c:pt idx="0">
                  <c:v>10.4</c:v>
                </c:pt>
                <c:pt idx="2">
                  <c:v>8.4</c:v>
                </c:pt>
                <c:pt idx="3">
                  <c:v>26.3</c:v>
                </c:pt>
                <c:pt idx="4">
                  <c:v>6</c:v>
                </c:pt>
                <c:pt idx="5">
                  <c:v>0</c:v>
                </c:pt>
                <c:pt idx="6">
                  <c:v>13.4</c:v>
                </c:pt>
                <c:pt idx="7">
                  <c:v>13.9</c:v>
                </c:pt>
                <c:pt idx="8">
                  <c:v>19.7</c:v>
                </c:pt>
                <c:pt idx="9">
                  <c:v>14.1</c:v>
                </c:pt>
                <c:pt idx="10">
                  <c:v>9.1999999999999993</c:v>
                </c:pt>
                <c:pt idx="11">
                  <c:v>18.100000000000001</c:v>
                </c:pt>
                <c:pt idx="12">
                  <c:v>9.6999999999999993</c:v>
                </c:pt>
                <c:pt idx="13">
                  <c:v>8.5</c:v>
                </c:pt>
              </c:numCache>
            </c:numRef>
          </c:val>
          <c:extLst>
            <c:ext xmlns:c16="http://schemas.microsoft.com/office/drawing/2014/chart" uri="{C3380CC4-5D6E-409C-BE32-E72D297353CC}">
              <c16:uniqueId val="{00000004-6B25-4791-B09E-8D1CADE61457}"/>
            </c:ext>
          </c:extLst>
        </c:ser>
        <c:ser>
          <c:idx val="5"/>
          <c:order val="5"/>
          <c:tx>
            <c:strRef>
              <c:f>'Stemte i 2017 nedbrudt'!$B$87</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nedbrudt'!$C$87:$P$87</c:f>
              <c:numCache>
                <c:formatCode>General</c:formatCode>
                <c:ptCount val="14"/>
                <c:pt idx="0">
                  <c:v>5.4</c:v>
                </c:pt>
                <c:pt idx="2">
                  <c:v>7</c:v>
                </c:pt>
                <c:pt idx="3">
                  <c:v>0</c:v>
                </c:pt>
                <c:pt idx="4">
                  <c:v>7.8</c:v>
                </c:pt>
                <c:pt idx="5">
                  <c:v>0</c:v>
                </c:pt>
                <c:pt idx="6">
                  <c:v>0</c:v>
                </c:pt>
                <c:pt idx="7">
                  <c:v>9</c:v>
                </c:pt>
                <c:pt idx="8">
                  <c:v>2.2000000000000002</c:v>
                </c:pt>
                <c:pt idx="9">
                  <c:v>8.4</c:v>
                </c:pt>
                <c:pt idx="10">
                  <c:v>1</c:v>
                </c:pt>
                <c:pt idx="11">
                  <c:v>5.2</c:v>
                </c:pt>
                <c:pt idx="12">
                  <c:v>2.7</c:v>
                </c:pt>
                <c:pt idx="13">
                  <c:v>6.1</c:v>
                </c:pt>
              </c:numCache>
            </c:numRef>
          </c:val>
          <c:extLst>
            <c:ext xmlns:c16="http://schemas.microsoft.com/office/drawing/2014/chart" uri="{C3380CC4-5D6E-409C-BE32-E72D297353CC}">
              <c16:uniqueId val="{00000005-6B25-4791-B09E-8D1CADE61457}"/>
            </c:ext>
          </c:extLst>
        </c:ser>
        <c:ser>
          <c:idx val="6"/>
          <c:order val="6"/>
          <c:tx>
            <c:strRef>
              <c:f>'Stemte i 2017 nedbrudt'!$B$88</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nedbrudt'!$C$88:$P$88</c:f>
              <c:numCache>
                <c:formatCode>General</c:formatCode>
                <c:ptCount val="14"/>
                <c:pt idx="0">
                  <c:v>7.8</c:v>
                </c:pt>
                <c:pt idx="2">
                  <c:v>8.4</c:v>
                </c:pt>
                <c:pt idx="3">
                  <c:v>0</c:v>
                </c:pt>
                <c:pt idx="4">
                  <c:v>9.4</c:v>
                </c:pt>
                <c:pt idx="5">
                  <c:v>19.2</c:v>
                </c:pt>
                <c:pt idx="6">
                  <c:v>56.3</c:v>
                </c:pt>
                <c:pt idx="7">
                  <c:v>14.1</c:v>
                </c:pt>
                <c:pt idx="8">
                  <c:v>5</c:v>
                </c:pt>
                <c:pt idx="9">
                  <c:v>2.1</c:v>
                </c:pt>
                <c:pt idx="10">
                  <c:v>1</c:v>
                </c:pt>
                <c:pt idx="11">
                  <c:v>10.199999999999999</c:v>
                </c:pt>
                <c:pt idx="12">
                  <c:v>10.4</c:v>
                </c:pt>
                <c:pt idx="13">
                  <c:v>7.3</c:v>
                </c:pt>
              </c:numCache>
            </c:numRef>
          </c:val>
          <c:extLst>
            <c:ext xmlns:c16="http://schemas.microsoft.com/office/drawing/2014/chart" uri="{C3380CC4-5D6E-409C-BE32-E72D297353CC}">
              <c16:uniqueId val="{00000006-6B25-4791-B09E-8D1CADE61457}"/>
            </c:ext>
          </c:extLst>
        </c:ser>
        <c:ser>
          <c:idx val="7"/>
          <c:order val="7"/>
          <c:tx>
            <c:strRef>
              <c:f>'Stemte i 2017 nedbrudt'!$B$89</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nedbrudt'!$C$89:$P$89</c:f>
              <c:numCache>
                <c:formatCode>General</c:formatCode>
                <c:ptCount val="14"/>
                <c:pt idx="0">
                  <c:v>5.6</c:v>
                </c:pt>
                <c:pt idx="2">
                  <c:v>5.8</c:v>
                </c:pt>
                <c:pt idx="3">
                  <c:v>0</c:v>
                </c:pt>
                <c:pt idx="4">
                  <c:v>6.7</c:v>
                </c:pt>
                <c:pt idx="5">
                  <c:v>19.2</c:v>
                </c:pt>
                <c:pt idx="6">
                  <c:v>0</c:v>
                </c:pt>
                <c:pt idx="7">
                  <c:v>10.5</c:v>
                </c:pt>
                <c:pt idx="8">
                  <c:v>13.7</c:v>
                </c:pt>
                <c:pt idx="9">
                  <c:v>2.4</c:v>
                </c:pt>
                <c:pt idx="10">
                  <c:v>0</c:v>
                </c:pt>
                <c:pt idx="11">
                  <c:v>2.5</c:v>
                </c:pt>
                <c:pt idx="12">
                  <c:v>2.9</c:v>
                </c:pt>
                <c:pt idx="13">
                  <c:v>7.7</c:v>
                </c:pt>
              </c:numCache>
            </c:numRef>
          </c:val>
          <c:extLst>
            <c:ext xmlns:c16="http://schemas.microsoft.com/office/drawing/2014/chart" uri="{C3380CC4-5D6E-409C-BE32-E72D297353CC}">
              <c16:uniqueId val="{00000007-6B25-4791-B09E-8D1CADE61457}"/>
            </c:ext>
          </c:extLst>
        </c:ser>
        <c:ser>
          <c:idx val="8"/>
          <c:order val="8"/>
          <c:tx>
            <c:strRef>
              <c:f>'Stemte i 2017 nedbrudt'!$B$90</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nedbrudt'!$C$90:$P$90</c:f>
              <c:numCache>
                <c:formatCode>General</c:formatCode>
                <c:ptCount val="14"/>
                <c:pt idx="0">
                  <c:v>5.7</c:v>
                </c:pt>
                <c:pt idx="2">
                  <c:v>2.1</c:v>
                </c:pt>
                <c:pt idx="3">
                  <c:v>7</c:v>
                </c:pt>
                <c:pt idx="4">
                  <c:v>10.1</c:v>
                </c:pt>
                <c:pt idx="5">
                  <c:v>0</c:v>
                </c:pt>
                <c:pt idx="6">
                  <c:v>0</c:v>
                </c:pt>
                <c:pt idx="7">
                  <c:v>3.8</c:v>
                </c:pt>
                <c:pt idx="8">
                  <c:v>8.6999999999999993</c:v>
                </c:pt>
                <c:pt idx="9">
                  <c:v>4.0999999999999996</c:v>
                </c:pt>
                <c:pt idx="10">
                  <c:v>3.5</c:v>
                </c:pt>
                <c:pt idx="11">
                  <c:v>6</c:v>
                </c:pt>
                <c:pt idx="12">
                  <c:v>10.5</c:v>
                </c:pt>
                <c:pt idx="13">
                  <c:v>6.7</c:v>
                </c:pt>
              </c:numCache>
            </c:numRef>
          </c:val>
          <c:extLst>
            <c:ext xmlns:c16="http://schemas.microsoft.com/office/drawing/2014/chart" uri="{C3380CC4-5D6E-409C-BE32-E72D297353CC}">
              <c16:uniqueId val="{00000008-6B25-4791-B09E-8D1CADE61457}"/>
            </c:ext>
          </c:extLst>
        </c:ser>
        <c:ser>
          <c:idx val="9"/>
          <c:order val="9"/>
          <c:tx>
            <c:strRef>
              <c:f>'Stemte i 2017 nedbrudt'!$B$91</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nedbrudt'!$C$91:$P$91</c:f>
              <c:numCache>
                <c:formatCode>General</c:formatCode>
                <c:ptCount val="14"/>
                <c:pt idx="0">
                  <c:v>3</c:v>
                </c:pt>
                <c:pt idx="2">
                  <c:v>2.1</c:v>
                </c:pt>
                <c:pt idx="3">
                  <c:v>12.2</c:v>
                </c:pt>
                <c:pt idx="4">
                  <c:v>6</c:v>
                </c:pt>
                <c:pt idx="5">
                  <c:v>17.2</c:v>
                </c:pt>
                <c:pt idx="6">
                  <c:v>0</c:v>
                </c:pt>
                <c:pt idx="7">
                  <c:v>5.6</c:v>
                </c:pt>
                <c:pt idx="8">
                  <c:v>0</c:v>
                </c:pt>
                <c:pt idx="9">
                  <c:v>0</c:v>
                </c:pt>
                <c:pt idx="10">
                  <c:v>1.7</c:v>
                </c:pt>
                <c:pt idx="11">
                  <c:v>4.9000000000000004</c:v>
                </c:pt>
                <c:pt idx="12">
                  <c:v>4.8</c:v>
                </c:pt>
                <c:pt idx="13">
                  <c:v>2.5</c:v>
                </c:pt>
              </c:numCache>
            </c:numRef>
          </c:val>
          <c:extLst>
            <c:ext xmlns:c16="http://schemas.microsoft.com/office/drawing/2014/chart" uri="{C3380CC4-5D6E-409C-BE32-E72D297353CC}">
              <c16:uniqueId val="{00000009-6B25-4791-B09E-8D1CADE61457}"/>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nedbrudt'!$B$97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nedbrudt'!$C$97:$P$97</c:f>
              <c:numCache>
                <c:formatCode>General</c:formatCode>
                <c:ptCount val="14"/>
                <c:pt idx="0">
                  <c:v>5</c:v>
                </c:pt>
                <c:pt idx="2">
                  <c:v>6.7</c:v>
                </c:pt>
                <c:pt idx="3">
                  <c:v>7</c:v>
                </c:pt>
                <c:pt idx="4">
                  <c:v>16.100000000000001</c:v>
                </c:pt>
                <c:pt idx="5">
                  <c:v>17.2</c:v>
                </c:pt>
                <c:pt idx="6">
                  <c:v>0</c:v>
                </c:pt>
                <c:pt idx="7">
                  <c:v>1.9</c:v>
                </c:pt>
                <c:pt idx="8">
                  <c:v>0</c:v>
                </c:pt>
                <c:pt idx="9">
                  <c:v>4.5</c:v>
                </c:pt>
                <c:pt idx="10">
                  <c:v>5.9</c:v>
                </c:pt>
                <c:pt idx="11">
                  <c:v>4.3</c:v>
                </c:pt>
                <c:pt idx="12">
                  <c:v>4.5999999999999996</c:v>
                </c:pt>
                <c:pt idx="13">
                  <c:v>3.9</c:v>
                </c:pt>
              </c:numCache>
            </c:numRef>
          </c:val>
          <c:extLst>
            <c:ext xmlns:c16="http://schemas.microsoft.com/office/drawing/2014/chart" uri="{C3380CC4-5D6E-409C-BE32-E72D297353CC}">
              <c16:uniqueId val="{00000000-623D-4898-96F1-91D400B9D935}"/>
            </c:ext>
          </c:extLst>
        </c:ser>
        <c:ser>
          <c:idx val="1"/>
          <c:order val="1"/>
          <c:tx>
            <c:strRef>
              <c:f>'Stemte i 2017 nedbrudt'!$B$98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nedbrudt'!$C$98:$P$98</c:f>
              <c:numCache>
                <c:formatCode>General</c:formatCode>
                <c:ptCount val="14"/>
                <c:pt idx="0">
                  <c:v>10.7</c:v>
                </c:pt>
                <c:pt idx="2">
                  <c:v>12.1</c:v>
                </c:pt>
                <c:pt idx="3">
                  <c:v>7</c:v>
                </c:pt>
                <c:pt idx="4">
                  <c:v>47</c:v>
                </c:pt>
                <c:pt idx="5">
                  <c:v>0</c:v>
                </c:pt>
                <c:pt idx="6">
                  <c:v>0</c:v>
                </c:pt>
                <c:pt idx="7">
                  <c:v>7.2</c:v>
                </c:pt>
                <c:pt idx="8">
                  <c:v>25.5</c:v>
                </c:pt>
                <c:pt idx="9">
                  <c:v>7.2</c:v>
                </c:pt>
                <c:pt idx="10">
                  <c:v>4</c:v>
                </c:pt>
                <c:pt idx="11">
                  <c:v>1.3</c:v>
                </c:pt>
                <c:pt idx="12">
                  <c:v>9.9</c:v>
                </c:pt>
                <c:pt idx="13">
                  <c:v>11.1</c:v>
                </c:pt>
              </c:numCache>
            </c:numRef>
          </c:val>
          <c:extLst>
            <c:ext xmlns:c16="http://schemas.microsoft.com/office/drawing/2014/chart" uri="{C3380CC4-5D6E-409C-BE32-E72D297353CC}">
              <c16:uniqueId val="{00000001-623D-4898-96F1-91D400B9D935}"/>
            </c:ext>
          </c:extLst>
        </c:ser>
        <c:ser>
          <c:idx val="2"/>
          <c:order val="2"/>
          <c:tx>
            <c:strRef>
              <c:f>'Stemte i 2017 nedbrudt'!$B$99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nedbrudt'!$C$99:$P$99</c:f>
              <c:numCache>
                <c:formatCode>General</c:formatCode>
                <c:ptCount val="14"/>
                <c:pt idx="0">
                  <c:v>13.4</c:v>
                </c:pt>
                <c:pt idx="2">
                  <c:v>16</c:v>
                </c:pt>
                <c:pt idx="3">
                  <c:v>12.2</c:v>
                </c:pt>
                <c:pt idx="4">
                  <c:v>20.7</c:v>
                </c:pt>
                <c:pt idx="5">
                  <c:v>17.2</c:v>
                </c:pt>
                <c:pt idx="6">
                  <c:v>13.4</c:v>
                </c:pt>
                <c:pt idx="7">
                  <c:v>11</c:v>
                </c:pt>
                <c:pt idx="8">
                  <c:v>5</c:v>
                </c:pt>
                <c:pt idx="9">
                  <c:v>12.5</c:v>
                </c:pt>
                <c:pt idx="10">
                  <c:v>11.6</c:v>
                </c:pt>
                <c:pt idx="11">
                  <c:v>16.100000000000001</c:v>
                </c:pt>
                <c:pt idx="12">
                  <c:v>11.6</c:v>
                </c:pt>
                <c:pt idx="13">
                  <c:v>13.4</c:v>
                </c:pt>
              </c:numCache>
            </c:numRef>
          </c:val>
          <c:extLst>
            <c:ext xmlns:c16="http://schemas.microsoft.com/office/drawing/2014/chart" uri="{C3380CC4-5D6E-409C-BE32-E72D297353CC}">
              <c16:uniqueId val="{00000002-623D-4898-96F1-91D400B9D935}"/>
            </c:ext>
          </c:extLst>
        </c:ser>
        <c:ser>
          <c:idx val="3"/>
          <c:order val="3"/>
          <c:tx>
            <c:strRef>
              <c:f>'Stemte i 2017 nedbrudt'!$B$100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nedbrudt'!$C$100:$P$100</c:f>
              <c:numCache>
                <c:formatCode>General</c:formatCode>
                <c:ptCount val="14"/>
                <c:pt idx="0">
                  <c:v>10.9</c:v>
                </c:pt>
                <c:pt idx="2">
                  <c:v>9.1999999999999993</c:v>
                </c:pt>
                <c:pt idx="3">
                  <c:v>0</c:v>
                </c:pt>
                <c:pt idx="4">
                  <c:v>3.5</c:v>
                </c:pt>
                <c:pt idx="5">
                  <c:v>48.4</c:v>
                </c:pt>
                <c:pt idx="6">
                  <c:v>0</c:v>
                </c:pt>
                <c:pt idx="7">
                  <c:v>21.3</c:v>
                </c:pt>
                <c:pt idx="8">
                  <c:v>23.6</c:v>
                </c:pt>
                <c:pt idx="9">
                  <c:v>10.4</c:v>
                </c:pt>
                <c:pt idx="10">
                  <c:v>9.5</c:v>
                </c:pt>
                <c:pt idx="11">
                  <c:v>7.5</c:v>
                </c:pt>
                <c:pt idx="12">
                  <c:v>13</c:v>
                </c:pt>
                <c:pt idx="13">
                  <c:v>9.5</c:v>
                </c:pt>
              </c:numCache>
            </c:numRef>
          </c:val>
          <c:extLst>
            <c:ext xmlns:c16="http://schemas.microsoft.com/office/drawing/2014/chart" uri="{C3380CC4-5D6E-409C-BE32-E72D297353CC}">
              <c16:uniqueId val="{00000003-623D-4898-96F1-91D400B9D935}"/>
            </c:ext>
          </c:extLst>
        </c:ser>
        <c:ser>
          <c:idx val="4"/>
          <c:order val="4"/>
          <c:tx>
            <c:strRef>
              <c:f>'Stemte i 2017 nedbrudt'!$B$101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nedbrudt'!$C$101:$P$101</c:f>
              <c:numCache>
                <c:formatCode>General</c:formatCode>
                <c:ptCount val="14"/>
                <c:pt idx="0">
                  <c:v>12</c:v>
                </c:pt>
                <c:pt idx="2">
                  <c:v>10.3</c:v>
                </c:pt>
                <c:pt idx="3">
                  <c:v>16</c:v>
                </c:pt>
                <c:pt idx="4">
                  <c:v>6.7</c:v>
                </c:pt>
                <c:pt idx="5">
                  <c:v>17.2</c:v>
                </c:pt>
                <c:pt idx="6">
                  <c:v>0</c:v>
                </c:pt>
                <c:pt idx="7">
                  <c:v>9.5</c:v>
                </c:pt>
                <c:pt idx="8">
                  <c:v>8.6999999999999993</c:v>
                </c:pt>
                <c:pt idx="9">
                  <c:v>5.7</c:v>
                </c:pt>
                <c:pt idx="10">
                  <c:v>16.399999999999999</c:v>
                </c:pt>
                <c:pt idx="11">
                  <c:v>12.4</c:v>
                </c:pt>
                <c:pt idx="12">
                  <c:v>16.100000000000001</c:v>
                </c:pt>
                <c:pt idx="13">
                  <c:v>12.5</c:v>
                </c:pt>
              </c:numCache>
            </c:numRef>
          </c:val>
          <c:extLst>
            <c:ext xmlns:c16="http://schemas.microsoft.com/office/drawing/2014/chart" uri="{C3380CC4-5D6E-409C-BE32-E72D297353CC}">
              <c16:uniqueId val="{00000004-623D-4898-96F1-91D400B9D935}"/>
            </c:ext>
          </c:extLst>
        </c:ser>
        <c:ser>
          <c:idx val="5"/>
          <c:order val="5"/>
          <c:tx>
            <c:strRef>
              <c:f>'Stemte i 2017 nedbrudt'!$B$102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nedbrudt'!$C$102:$P$102</c:f>
              <c:numCache>
                <c:formatCode>General</c:formatCode>
                <c:ptCount val="14"/>
                <c:pt idx="0">
                  <c:v>14.1</c:v>
                </c:pt>
                <c:pt idx="2">
                  <c:v>12.5</c:v>
                </c:pt>
                <c:pt idx="3">
                  <c:v>26.3</c:v>
                </c:pt>
                <c:pt idx="4">
                  <c:v>0</c:v>
                </c:pt>
                <c:pt idx="5">
                  <c:v>0</c:v>
                </c:pt>
                <c:pt idx="6">
                  <c:v>0</c:v>
                </c:pt>
                <c:pt idx="7">
                  <c:v>9</c:v>
                </c:pt>
                <c:pt idx="8">
                  <c:v>9.9</c:v>
                </c:pt>
                <c:pt idx="9">
                  <c:v>20.5</c:v>
                </c:pt>
                <c:pt idx="10">
                  <c:v>23.9</c:v>
                </c:pt>
                <c:pt idx="11">
                  <c:v>21.7</c:v>
                </c:pt>
                <c:pt idx="12">
                  <c:v>15.1</c:v>
                </c:pt>
                <c:pt idx="13">
                  <c:v>12</c:v>
                </c:pt>
              </c:numCache>
            </c:numRef>
          </c:val>
          <c:extLst>
            <c:ext xmlns:c16="http://schemas.microsoft.com/office/drawing/2014/chart" uri="{C3380CC4-5D6E-409C-BE32-E72D297353CC}">
              <c16:uniqueId val="{00000005-623D-4898-96F1-91D400B9D935}"/>
            </c:ext>
          </c:extLst>
        </c:ser>
        <c:ser>
          <c:idx val="6"/>
          <c:order val="6"/>
          <c:tx>
            <c:strRef>
              <c:f>'Stemte i 2017 nedbrudt'!$B$103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nedbrudt'!$C$103:$P$103</c:f>
              <c:numCache>
                <c:formatCode>General</c:formatCode>
                <c:ptCount val="14"/>
                <c:pt idx="0">
                  <c:v>12.1</c:v>
                </c:pt>
                <c:pt idx="2">
                  <c:v>9.3000000000000007</c:v>
                </c:pt>
                <c:pt idx="3">
                  <c:v>7</c:v>
                </c:pt>
                <c:pt idx="4">
                  <c:v>0</c:v>
                </c:pt>
                <c:pt idx="5">
                  <c:v>0</c:v>
                </c:pt>
                <c:pt idx="6">
                  <c:v>0</c:v>
                </c:pt>
                <c:pt idx="7">
                  <c:v>13.3</c:v>
                </c:pt>
                <c:pt idx="8">
                  <c:v>5</c:v>
                </c:pt>
                <c:pt idx="9">
                  <c:v>20.100000000000001</c:v>
                </c:pt>
                <c:pt idx="10">
                  <c:v>11.2</c:v>
                </c:pt>
                <c:pt idx="11">
                  <c:v>17.2</c:v>
                </c:pt>
                <c:pt idx="12">
                  <c:v>9.6</c:v>
                </c:pt>
                <c:pt idx="13">
                  <c:v>14.9</c:v>
                </c:pt>
              </c:numCache>
            </c:numRef>
          </c:val>
          <c:extLst>
            <c:ext xmlns:c16="http://schemas.microsoft.com/office/drawing/2014/chart" uri="{C3380CC4-5D6E-409C-BE32-E72D297353CC}">
              <c16:uniqueId val="{00000006-623D-4898-96F1-91D400B9D935}"/>
            </c:ext>
          </c:extLst>
        </c:ser>
        <c:ser>
          <c:idx val="7"/>
          <c:order val="7"/>
          <c:tx>
            <c:strRef>
              <c:f>'Stemte i 2017 nedbrudt'!$B$104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nedbrudt'!$C$104:$P$104</c:f>
              <c:numCache>
                <c:formatCode>General</c:formatCode>
                <c:ptCount val="14"/>
                <c:pt idx="0">
                  <c:v>10.9</c:v>
                </c:pt>
                <c:pt idx="2">
                  <c:v>9.8000000000000007</c:v>
                </c:pt>
                <c:pt idx="3">
                  <c:v>12.2</c:v>
                </c:pt>
                <c:pt idx="4">
                  <c:v>6</c:v>
                </c:pt>
                <c:pt idx="5">
                  <c:v>0</c:v>
                </c:pt>
                <c:pt idx="6">
                  <c:v>60.7</c:v>
                </c:pt>
                <c:pt idx="7">
                  <c:v>15.9</c:v>
                </c:pt>
                <c:pt idx="8">
                  <c:v>8.1999999999999993</c:v>
                </c:pt>
                <c:pt idx="9">
                  <c:v>8.1999999999999993</c:v>
                </c:pt>
                <c:pt idx="10">
                  <c:v>1</c:v>
                </c:pt>
                <c:pt idx="11">
                  <c:v>13.1</c:v>
                </c:pt>
                <c:pt idx="12">
                  <c:v>12.7</c:v>
                </c:pt>
                <c:pt idx="13">
                  <c:v>12.9</c:v>
                </c:pt>
              </c:numCache>
            </c:numRef>
          </c:val>
          <c:extLst>
            <c:ext xmlns:c16="http://schemas.microsoft.com/office/drawing/2014/chart" uri="{C3380CC4-5D6E-409C-BE32-E72D297353CC}">
              <c16:uniqueId val="{00000007-623D-4898-96F1-91D400B9D935}"/>
            </c:ext>
          </c:extLst>
        </c:ser>
        <c:ser>
          <c:idx val="8"/>
          <c:order val="8"/>
          <c:tx>
            <c:strRef>
              <c:f>'Stemte i 2017 nedbrudt'!$B$105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nedbrudt'!$C$105:$P$105</c:f>
              <c:numCache>
                <c:formatCode>General</c:formatCode>
                <c:ptCount val="14"/>
                <c:pt idx="0">
                  <c:v>8.9</c:v>
                </c:pt>
                <c:pt idx="2">
                  <c:v>11.8</c:v>
                </c:pt>
                <c:pt idx="3">
                  <c:v>0</c:v>
                </c:pt>
                <c:pt idx="4">
                  <c:v>0</c:v>
                </c:pt>
                <c:pt idx="5">
                  <c:v>0</c:v>
                </c:pt>
                <c:pt idx="6">
                  <c:v>25.9</c:v>
                </c:pt>
                <c:pt idx="7">
                  <c:v>7.6</c:v>
                </c:pt>
                <c:pt idx="8">
                  <c:v>9.9</c:v>
                </c:pt>
                <c:pt idx="9">
                  <c:v>10.9</c:v>
                </c:pt>
                <c:pt idx="10">
                  <c:v>14.5</c:v>
                </c:pt>
                <c:pt idx="11">
                  <c:v>6.5</c:v>
                </c:pt>
                <c:pt idx="12">
                  <c:v>6.3</c:v>
                </c:pt>
                <c:pt idx="13">
                  <c:v>7.5</c:v>
                </c:pt>
              </c:numCache>
            </c:numRef>
          </c:val>
          <c:extLst>
            <c:ext xmlns:c16="http://schemas.microsoft.com/office/drawing/2014/chart" uri="{C3380CC4-5D6E-409C-BE32-E72D297353CC}">
              <c16:uniqueId val="{00000008-623D-4898-96F1-91D400B9D935}"/>
            </c:ext>
          </c:extLst>
        </c:ser>
        <c:ser>
          <c:idx val="9"/>
          <c:order val="9"/>
          <c:tx>
            <c:strRef>
              <c:f>'Stemte i 2017 nedbrudt'!$B$106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nedbrudt'!$C$106:$P$106</c:f>
              <c:numCache>
                <c:formatCode>General</c:formatCode>
                <c:ptCount val="14"/>
                <c:pt idx="0">
                  <c:v>2</c:v>
                </c:pt>
                <c:pt idx="2">
                  <c:v>2.2000000000000002</c:v>
                </c:pt>
                <c:pt idx="3">
                  <c:v>12.2</c:v>
                </c:pt>
                <c:pt idx="4">
                  <c:v>0</c:v>
                </c:pt>
                <c:pt idx="5">
                  <c:v>0</c:v>
                </c:pt>
                <c:pt idx="6">
                  <c:v>0</c:v>
                </c:pt>
                <c:pt idx="7">
                  <c:v>3.3</c:v>
                </c:pt>
                <c:pt idx="8">
                  <c:v>4.2</c:v>
                </c:pt>
                <c:pt idx="9">
                  <c:v>0</c:v>
                </c:pt>
                <c:pt idx="10">
                  <c:v>2</c:v>
                </c:pt>
                <c:pt idx="11">
                  <c:v>0</c:v>
                </c:pt>
                <c:pt idx="12">
                  <c:v>1.1000000000000001</c:v>
                </c:pt>
                <c:pt idx="13">
                  <c:v>2.4</c:v>
                </c:pt>
              </c:numCache>
            </c:numRef>
          </c:val>
          <c:extLst>
            <c:ext xmlns:c16="http://schemas.microsoft.com/office/drawing/2014/chart" uri="{C3380CC4-5D6E-409C-BE32-E72D297353CC}">
              <c16:uniqueId val="{00000009-623D-4898-96F1-91D400B9D935}"/>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nedbrudt'!$B$115</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nedbrudt'!$C$115:$P$115</c:f>
              <c:numCache>
                <c:formatCode>General</c:formatCode>
                <c:ptCount val="14"/>
                <c:pt idx="0">
                  <c:v>3.9</c:v>
                </c:pt>
                <c:pt idx="2">
                  <c:v>7.9</c:v>
                </c:pt>
                <c:pt idx="3">
                  <c:v>0</c:v>
                </c:pt>
                <c:pt idx="4">
                  <c:v>6</c:v>
                </c:pt>
                <c:pt idx="5">
                  <c:v>0</c:v>
                </c:pt>
                <c:pt idx="6">
                  <c:v>0</c:v>
                </c:pt>
                <c:pt idx="7">
                  <c:v>3.8</c:v>
                </c:pt>
                <c:pt idx="8">
                  <c:v>8.6999999999999993</c:v>
                </c:pt>
                <c:pt idx="9">
                  <c:v>1.2</c:v>
                </c:pt>
                <c:pt idx="10">
                  <c:v>2</c:v>
                </c:pt>
                <c:pt idx="11">
                  <c:v>5.9</c:v>
                </c:pt>
                <c:pt idx="12">
                  <c:v>1.6</c:v>
                </c:pt>
                <c:pt idx="13">
                  <c:v>2.4</c:v>
                </c:pt>
              </c:numCache>
            </c:numRef>
          </c:val>
          <c:extLst>
            <c:ext xmlns:c16="http://schemas.microsoft.com/office/drawing/2014/chart" uri="{C3380CC4-5D6E-409C-BE32-E72D297353CC}">
              <c16:uniqueId val="{00000000-9C1A-44E7-9C21-0DF2A4C6220F}"/>
            </c:ext>
          </c:extLst>
        </c:ser>
        <c:ser>
          <c:idx val="1"/>
          <c:order val="1"/>
          <c:tx>
            <c:strRef>
              <c:f>'Stemte i 2017 nedbrudt'!$B$116</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nedbrudt'!$C$116:$P$116</c:f>
              <c:numCache>
                <c:formatCode>General</c:formatCode>
                <c:ptCount val="14"/>
                <c:pt idx="0">
                  <c:v>7.1</c:v>
                </c:pt>
                <c:pt idx="2">
                  <c:v>7.3</c:v>
                </c:pt>
                <c:pt idx="3">
                  <c:v>0</c:v>
                </c:pt>
                <c:pt idx="4">
                  <c:v>13.6</c:v>
                </c:pt>
                <c:pt idx="5">
                  <c:v>0</c:v>
                </c:pt>
                <c:pt idx="6">
                  <c:v>0</c:v>
                </c:pt>
                <c:pt idx="7">
                  <c:v>0</c:v>
                </c:pt>
                <c:pt idx="8">
                  <c:v>19.8</c:v>
                </c:pt>
                <c:pt idx="9">
                  <c:v>3.9</c:v>
                </c:pt>
                <c:pt idx="10">
                  <c:v>9.3000000000000007</c:v>
                </c:pt>
                <c:pt idx="11">
                  <c:v>4.3</c:v>
                </c:pt>
                <c:pt idx="12">
                  <c:v>4.5999999999999996</c:v>
                </c:pt>
                <c:pt idx="13">
                  <c:v>8.1999999999999993</c:v>
                </c:pt>
              </c:numCache>
            </c:numRef>
          </c:val>
          <c:extLst>
            <c:ext xmlns:c16="http://schemas.microsoft.com/office/drawing/2014/chart" uri="{C3380CC4-5D6E-409C-BE32-E72D297353CC}">
              <c16:uniqueId val="{00000001-9C1A-44E7-9C21-0DF2A4C6220F}"/>
            </c:ext>
          </c:extLst>
        </c:ser>
        <c:ser>
          <c:idx val="2"/>
          <c:order val="2"/>
          <c:tx>
            <c:strRef>
              <c:f>'Stemte i 2017 nedbrudt'!$B$117</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nedbrudt'!$C$117:$P$117</c:f>
              <c:numCache>
                <c:formatCode>General</c:formatCode>
                <c:ptCount val="14"/>
                <c:pt idx="0">
                  <c:v>7.7</c:v>
                </c:pt>
                <c:pt idx="2">
                  <c:v>8.1999999999999993</c:v>
                </c:pt>
                <c:pt idx="4">
                  <c:v>24.6</c:v>
                </c:pt>
                <c:pt idx="7">
                  <c:v>3.3</c:v>
                </c:pt>
                <c:pt idx="8">
                  <c:v>13</c:v>
                </c:pt>
                <c:pt idx="9">
                  <c:v>8</c:v>
                </c:pt>
                <c:pt idx="10">
                  <c:v>7.7</c:v>
                </c:pt>
                <c:pt idx="11">
                  <c:v>2.5</c:v>
                </c:pt>
                <c:pt idx="12">
                  <c:v>6.8</c:v>
                </c:pt>
                <c:pt idx="13">
                  <c:v>7.9</c:v>
                </c:pt>
              </c:numCache>
            </c:numRef>
          </c:val>
          <c:extLst>
            <c:ext xmlns:c16="http://schemas.microsoft.com/office/drawing/2014/chart" uri="{C3380CC4-5D6E-409C-BE32-E72D297353CC}">
              <c16:uniqueId val="{00000002-9C1A-44E7-9C21-0DF2A4C6220F}"/>
            </c:ext>
          </c:extLst>
        </c:ser>
        <c:ser>
          <c:idx val="3"/>
          <c:order val="3"/>
          <c:tx>
            <c:strRef>
              <c:f>'Stemte i 2017 nedbrudt'!$B$118</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nedbrudt'!$C$118:$P$118</c:f>
              <c:numCache>
                <c:formatCode>General</c:formatCode>
                <c:ptCount val="14"/>
                <c:pt idx="0">
                  <c:v>11.6</c:v>
                </c:pt>
                <c:pt idx="2">
                  <c:v>13</c:v>
                </c:pt>
                <c:pt idx="3">
                  <c:v>14.1</c:v>
                </c:pt>
                <c:pt idx="4">
                  <c:v>6.7</c:v>
                </c:pt>
                <c:pt idx="5">
                  <c:v>0</c:v>
                </c:pt>
                <c:pt idx="6">
                  <c:v>30.4</c:v>
                </c:pt>
                <c:pt idx="7">
                  <c:v>9.5</c:v>
                </c:pt>
                <c:pt idx="8">
                  <c:v>5</c:v>
                </c:pt>
                <c:pt idx="9">
                  <c:v>9.1999999999999993</c:v>
                </c:pt>
                <c:pt idx="10">
                  <c:v>1.7</c:v>
                </c:pt>
                <c:pt idx="11">
                  <c:v>16.899999999999999</c:v>
                </c:pt>
                <c:pt idx="12">
                  <c:v>17.2</c:v>
                </c:pt>
                <c:pt idx="13">
                  <c:v>11.4</c:v>
                </c:pt>
              </c:numCache>
            </c:numRef>
          </c:val>
          <c:extLst>
            <c:ext xmlns:c16="http://schemas.microsoft.com/office/drawing/2014/chart" uri="{C3380CC4-5D6E-409C-BE32-E72D297353CC}">
              <c16:uniqueId val="{00000003-9C1A-44E7-9C21-0DF2A4C6220F}"/>
            </c:ext>
          </c:extLst>
        </c:ser>
        <c:ser>
          <c:idx val="4"/>
          <c:order val="4"/>
          <c:tx>
            <c:strRef>
              <c:f>'Stemte i 2017 nedbrudt'!$B$119</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nedbrudt'!$C$119:$P$119</c:f>
              <c:numCache>
                <c:formatCode>General</c:formatCode>
                <c:ptCount val="14"/>
                <c:pt idx="0">
                  <c:v>9.8000000000000007</c:v>
                </c:pt>
                <c:pt idx="2">
                  <c:v>11.2</c:v>
                </c:pt>
                <c:pt idx="3">
                  <c:v>0</c:v>
                </c:pt>
                <c:pt idx="4">
                  <c:v>23.5</c:v>
                </c:pt>
                <c:pt idx="5">
                  <c:v>36.4</c:v>
                </c:pt>
                <c:pt idx="6">
                  <c:v>0</c:v>
                </c:pt>
                <c:pt idx="7">
                  <c:v>16.100000000000001</c:v>
                </c:pt>
                <c:pt idx="8">
                  <c:v>0</c:v>
                </c:pt>
                <c:pt idx="9">
                  <c:v>8.6999999999999993</c:v>
                </c:pt>
                <c:pt idx="10">
                  <c:v>7.8</c:v>
                </c:pt>
                <c:pt idx="11">
                  <c:v>7.9</c:v>
                </c:pt>
                <c:pt idx="12">
                  <c:v>10.3</c:v>
                </c:pt>
                <c:pt idx="13">
                  <c:v>8.9</c:v>
                </c:pt>
              </c:numCache>
            </c:numRef>
          </c:val>
          <c:extLst>
            <c:ext xmlns:c16="http://schemas.microsoft.com/office/drawing/2014/chart" uri="{C3380CC4-5D6E-409C-BE32-E72D297353CC}">
              <c16:uniqueId val="{00000004-9C1A-44E7-9C21-0DF2A4C6220F}"/>
            </c:ext>
          </c:extLst>
        </c:ser>
        <c:ser>
          <c:idx val="5"/>
          <c:order val="5"/>
          <c:tx>
            <c:strRef>
              <c:f>'Stemte i 2017 nedbrudt'!$B$120</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nedbrudt'!$C$120:$P$120</c:f>
              <c:numCache>
                <c:formatCode>General</c:formatCode>
                <c:ptCount val="14"/>
                <c:pt idx="0">
                  <c:v>13.8</c:v>
                </c:pt>
                <c:pt idx="2">
                  <c:v>16.100000000000001</c:v>
                </c:pt>
                <c:pt idx="3">
                  <c:v>16</c:v>
                </c:pt>
                <c:pt idx="4">
                  <c:v>3.5</c:v>
                </c:pt>
                <c:pt idx="5">
                  <c:v>9.9</c:v>
                </c:pt>
                <c:pt idx="6">
                  <c:v>0</c:v>
                </c:pt>
                <c:pt idx="7">
                  <c:v>25.8</c:v>
                </c:pt>
                <c:pt idx="8">
                  <c:v>18.7</c:v>
                </c:pt>
                <c:pt idx="9">
                  <c:v>15.7</c:v>
                </c:pt>
                <c:pt idx="10">
                  <c:v>8.6999999999999993</c:v>
                </c:pt>
                <c:pt idx="11">
                  <c:v>12.7</c:v>
                </c:pt>
                <c:pt idx="12">
                  <c:v>15.3</c:v>
                </c:pt>
                <c:pt idx="13">
                  <c:v>11.6</c:v>
                </c:pt>
              </c:numCache>
            </c:numRef>
          </c:val>
          <c:extLst>
            <c:ext xmlns:c16="http://schemas.microsoft.com/office/drawing/2014/chart" uri="{C3380CC4-5D6E-409C-BE32-E72D297353CC}">
              <c16:uniqueId val="{00000005-9C1A-44E7-9C21-0DF2A4C6220F}"/>
            </c:ext>
          </c:extLst>
        </c:ser>
        <c:ser>
          <c:idx val="6"/>
          <c:order val="6"/>
          <c:tx>
            <c:strRef>
              <c:f>'Stemte i 2017 nedbrudt'!$B$121</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nedbrudt'!$C$121:$P$121</c:f>
              <c:numCache>
                <c:formatCode>General</c:formatCode>
                <c:ptCount val="14"/>
                <c:pt idx="0">
                  <c:v>14</c:v>
                </c:pt>
                <c:pt idx="2">
                  <c:v>8.5</c:v>
                </c:pt>
                <c:pt idx="3">
                  <c:v>19.2</c:v>
                </c:pt>
                <c:pt idx="4">
                  <c:v>6</c:v>
                </c:pt>
                <c:pt idx="5">
                  <c:v>53.6</c:v>
                </c:pt>
                <c:pt idx="6">
                  <c:v>0</c:v>
                </c:pt>
                <c:pt idx="7">
                  <c:v>9</c:v>
                </c:pt>
                <c:pt idx="8">
                  <c:v>14</c:v>
                </c:pt>
                <c:pt idx="9">
                  <c:v>17.7</c:v>
                </c:pt>
                <c:pt idx="10">
                  <c:v>24</c:v>
                </c:pt>
                <c:pt idx="11">
                  <c:v>18.899999999999999</c:v>
                </c:pt>
                <c:pt idx="12">
                  <c:v>12.3</c:v>
                </c:pt>
                <c:pt idx="13">
                  <c:v>14.5</c:v>
                </c:pt>
              </c:numCache>
            </c:numRef>
          </c:val>
          <c:extLst>
            <c:ext xmlns:c16="http://schemas.microsoft.com/office/drawing/2014/chart" uri="{C3380CC4-5D6E-409C-BE32-E72D297353CC}">
              <c16:uniqueId val="{00000006-9C1A-44E7-9C21-0DF2A4C6220F}"/>
            </c:ext>
          </c:extLst>
        </c:ser>
        <c:ser>
          <c:idx val="7"/>
          <c:order val="7"/>
          <c:tx>
            <c:strRef>
              <c:f>'Stemte i 2017 nedbrudt'!$B$122</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nedbrudt'!$C$122:$P$122</c:f>
              <c:numCache>
                <c:formatCode>General</c:formatCode>
                <c:ptCount val="14"/>
                <c:pt idx="0">
                  <c:v>15.4</c:v>
                </c:pt>
                <c:pt idx="2">
                  <c:v>15.7</c:v>
                </c:pt>
                <c:pt idx="3">
                  <c:v>24.4</c:v>
                </c:pt>
                <c:pt idx="4">
                  <c:v>10.1</c:v>
                </c:pt>
                <c:pt idx="5">
                  <c:v>0</c:v>
                </c:pt>
                <c:pt idx="6">
                  <c:v>13.4</c:v>
                </c:pt>
                <c:pt idx="7">
                  <c:v>15.1</c:v>
                </c:pt>
                <c:pt idx="8">
                  <c:v>9.9</c:v>
                </c:pt>
                <c:pt idx="9">
                  <c:v>7.1</c:v>
                </c:pt>
                <c:pt idx="10">
                  <c:v>23.9</c:v>
                </c:pt>
                <c:pt idx="11">
                  <c:v>7.9</c:v>
                </c:pt>
                <c:pt idx="12">
                  <c:v>15.7</c:v>
                </c:pt>
                <c:pt idx="13">
                  <c:v>17.3</c:v>
                </c:pt>
              </c:numCache>
            </c:numRef>
          </c:val>
          <c:extLst>
            <c:ext xmlns:c16="http://schemas.microsoft.com/office/drawing/2014/chart" uri="{C3380CC4-5D6E-409C-BE32-E72D297353CC}">
              <c16:uniqueId val="{00000007-9C1A-44E7-9C21-0DF2A4C6220F}"/>
            </c:ext>
          </c:extLst>
        </c:ser>
        <c:ser>
          <c:idx val="8"/>
          <c:order val="8"/>
          <c:tx>
            <c:strRef>
              <c:f>'Stemte i 2017 nedbrudt'!$B$123</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nedbrudt'!$C$123:$P$123</c:f>
              <c:numCache>
                <c:formatCode>General</c:formatCode>
                <c:ptCount val="14"/>
                <c:pt idx="0">
                  <c:v>14.2</c:v>
                </c:pt>
                <c:pt idx="2">
                  <c:v>9</c:v>
                </c:pt>
                <c:pt idx="3">
                  <c:v>7</c:v>
                </c:pt>
                <c:pt idx="4">
                  <c:v>6</c:v>
                </c:pt>
                <c:pt idx="5">
                  <c:v>0</c:v>
                </c:pt>
                <c:pt idx="6">
                  <c:v>30.4</c:v>
                </c:pt>
                <c:pt idx="7">
                  <c:v>15.4</c:v>
                </c:pt>
                <c:pt idx="8">
                  <c:v>10.9</c:v>
                </c:pt>
                <c:pt idx="9">
                  <c:v>20.100000000000001</c:v>
                </c:pt>
                <c:pt idx="10">
                  <c:v>12.5</c:v>
                </c:pt>
                <c:pt idx="11">
                  <c:v>20.399999999999999</c:v>
                </c:pt>
                <c:pt idx="12">
                  <c:v>15.2</c:v>
                </c:pt>
                <c:pt idx="13">
                  <c:v>16.5</c:v>
                </c:pt>
              </c:numCache>
            </c:numRef>
          </c:val>
          <c:extLst>
            <c:ext xmlns:c16="http://schemas.microsoft.com/office/drawing/2014/chart" uri="{C3380CC4-5D6E-409C-BE32-E72D297353CC}">
              <c16:uniqueId val="{00000008-9C1A-44E7-9C21-0DF2A4C6220F}"/>
            </c:ext>
          </c:extLst>
        </c:ser>
        <c:ser>
          <c:idx val="9"/>
          <c:order val="9"/>
          <c:tx>
            <c:strRef>
              <c:f>'Stemte i 2017 nedbrudt'!$B$124</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nedbrudt'!$C$124:$P$124</c:f>
              <c:numCache>
                <c:formatCode>General</c:formatCode>
                <c:ptCount val="14"/>
                <c:pt idx="0">
                  <c:v>2.6</c:v>
                </c:pt>
                <c:pt idx="2">
                  <c:v>2.9</c:v>
                </c:pt>
                <c:pt idx="3">
                  <c:v>19.2</c:v>
                </c:pt>
                <c:pt idx="4">
                  <c:v>0</c:v>
                </c:pt>
                <c:pt idx="5">
                  <c:v>0</c:v>
                </c:pt>
                <c:pt idx="6">
                  <c:v>25.9</c:v>
                </c:pt>
                <c:pt idx="7">
                  <c:v>1.9</c:v>
                </c:pt>
                <c:pt idx="8">
                  <c:v>0</c:v>
                </c:pt>
                <c:pt idx="9">
                  <c:v>8.4</c:v>
                </c:pt>
                <c:pt idx="10">
                  <c:v>2.2999999999999998</c:v>
                </c:pt>
                <c:pt idx="11">
                  <c:v>2.5</c:v>
                </c:pt>
                <c:pt idx="12">
                  <c:v>1.1000000000000001</c:v>
                </c:pt>
                <c:pt idx="13">
                  <c:v>1.4</c:v>
                </c:pt>
              </c:numCache>
            </c:numRef>
          </c:val>
          <c:extLst>
            <c:ext xmlns:c16="http://schemas.microsoft.com/office/drawing/2014/chart" uri="{C3380CC4-5D6E-409C-BE32-E72D297353CC}">
              <c16:uniqueId val="{00000009-9C1A-44E7-9C21-0DF2A4C6220F}"/>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nedbrudt'!$B$130</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nedbrudt'!$C$130:$P$130</c:f>
              <c:numCache>
                <c:formatCode>General</c:formatCode>
                <c:ptCount val="14"/>
                <c:pt idx="0">
                  <c:v>13.1</c:v>
                </c:pt>
                <c:pt idx="2">
                  <c:v>13</c:v>
                </c:pt>
                <c:pt idx="3">
                  <c:v>12.2</c:v>
                </c:pt>
                <c:pt idx="4">
                  <c:v>33.4</c:v>
                </c:pt>
                <c:pt idx="5">
                  <c:v>0</c:v>
                </c:pt>
                <c:pt idx="6">
                  <c:v>0</c:v>
                </c:pt>
                <c:pt idx="7">
                  <c:v>5.3</c:v>
                </c:pt>
                <c:pt idx="8">
                  <c:v>18.7</c:v>
                </c:pt>
                <c:pt idx="9">
                  <c:v>20.8</c:v>
                </c:pt>
                <c:pt idx="10">
                  <c:v>23</c:v>
                </c:pt>
                <c:pt idx="11">
                  <c:v>2.2999999999999998</c:v>
                </c:pt>
                <c:pt idx="12">
                  <c:v>11.4</c:v>
                </c:pt>
                <c:pt idx="13">
                  <c:v>11.3</c:v>
                </c:pt>
              </c:numCache>
            </c:numRef>
          </c:val>
          <c:extLst>
            <c:ext xmlns:c16="http://schemas.microsoft.com/office/drawing/2014/chart" uri="{C3380CC4-5D6E-409C-BE32-E72D297353CC}">
              <c16:uniqueId val="{00000000-BE7D-4E11-B638-11D9A312771C}"/>
            </c:ext>
          </c:extLst>
        </c:ser>
        <c:ser>
          <c:idx val="1"/>
          <c:order val="1"/>
          <c:tx>
            <c:strRef>
              <c:f>'Stemte i 2017 nedbrudt'!$B$131</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nedbrudt'!$C$131:$P$131</c:f>
              <c:numCache>
                <c:formatCode>General</c:formatCode>
                <c:ptCount val="14"/>
                <c:pt idx="0">
                  <c:v>8.1</c:v>
                </c:pt>
                <c:pt idx="2">
                  <c:v>6.4</c:v>
                </c:pt>
                <c:pt idx="3">
                  <c:v>0</c:v>
                </c:pt>
                <c:pt idx="4">
                  <c:v>19.8</c:v>
                </c:pt>
                <c:pt idx="5">
                  <c:v>19.2</c:v>
                </c:pt>
                <c:pt idx="6">
                  <c:v>0</c:v>
                </c:pt>
                <c:pt idx="7">
                  <c:v>3.7</c:v>
                </c:pt>
                <c:pt idx="8">
                  <c:v>5</c:v>
                </c:pt>
                <c:pt idx="9">
                  <c:v>8.1</c:v>
                </c:pt>
                <c:pt idx="10">
                  <c:v>10.9</c:v>
                </c:pt>
                <c:pt idx="11">
                  <c:v>2.2999999999999998</c:v>
                </c:pt>
                <c:pt idx="12">
                  <c:v>7.4</c:v>
                </c:pt>
                <c:pt idx="13">
                  <c:v>10.199999999999999</c:v>
                </c:pt>
              </c:numCache>
            </c:numRef>
          </c:val>
          <c:extLst>
            <c:ext xmlns:c16="http://schemas.microsoft.com/office/drawing/2014/chart" uri="{C3380CC4-5D6E-409C-BE32-E72D297353CC}">
              <c16:uniqueId val="{00000001-BE7D-4E11-B638-11D9A312771C}"/>
            </c:ext>
          </c:extLst>
        </c:ser>
        <c:ser>
          <c:idx val="2"/>
          <c:order val="2"/>
          <c:tx>
            <c:strRef>
              <c:f>'Stemte i 2017 nedbrudt'!$B$132</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nedbrudt'!$C$132:$P$132</c:f>
              <c:numCache>
                <c:formatCode>General</c:formatCode>
                <c:ptCount val="14"/>
                <c:pt idx="0">
                  <c:v>7.1</c:v>
                </c:pt>
                <c:pt idx="2">
                  <c:v>5.7</c:v>
                </c:pt>
                <c:pt idx="4">
                  <c:v>22.8</c:v>
                </c:pt>
                <c:pt idx="7">
                  <c:v>10.9</c:v>
                </c:pt>
                <c:pt idx="8">
                  <c:v>14.9</c:v>
                </c:pt>
                <c:pt idx="9">
                  <c:v>3.5</c:v>
                </c:pt>
                <c:pt idx="10">
                  <c:v>6</c:v>
                </c:pt>
                <c:pt idx="11">
                  <c:v>5.2</c:v>
                </c:pt>
                <c:pt idx="12">
                  <c:v>6.3</c:v>
                </c:pt>
                <c:pt idx="13">
                  <c:v>7.8</c:v>
                </c:pt>
              </c:numCache>
            </c:numRef>
          </c:val>
          <c:extLst>
            <c:ext xmlns:c16="http://schemas.microsoft.com/office/drawing/2014/chart" uri="{C3380CC4-5D6E-409C-BE32-E72D297353CC}">
              <c16:uniqueId val="{00000002-BE7D-4E11-B638-11D9A312771C}"/>
            </c:ext>
          </c:extLst>
        </c:ser>
        <c:ser>
          <c:idx val="3"/>
          <c:order val="3"/>
          <c:tx>
            <c:strRef>
              <c:f>'Stemte i 2017 nedbrudt'!$B$133</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nedbrudt'!$C$133:$P$133</c:f>
              <c:numCache>
                <c:formatCode>General</c:formatCode>
                <c:ptCount val="14"/>
                <c:pt idx="0">
                  <c:v>8.1</c:v>
                </c:pt>
                <c:pt idx="2">
                  <c:v>10.199999999999999</c:v>
                </c:pt>
                <c:pt idx="3">
                  <c:v>0</c:v>
                </c:pt>
                <c:pt idx="4">
                  <c:v>0</c:v>
                </c:pt>
                <c:pt idx="5">
                  <c:v>17.2</c:v>
                </c:pt>
                <c:pt idx="6">
                  <c:v>13.4</c:v>
                </c:pt>
                <c:pt idx="7">
                  <c:v>6.3</c:v>
                </c:pt>
                <c:pt idx="8">
                  <c:v>16.3</c:v>
                </c:pt>
                <c:pt idx="9">
                  <c:v>6.9</c:v>
                </c:pt>
                <c:pt idx="10">
                  <c:v>9.3000000000000007</c:v>
                </c:pt>
                <c:pt idx="11">
                  <c:v>4</c:v>
                </c:pt>
                <c:pt idx="12">
                  <c:v>6.1</c:v>
                </c:pt>
                <c:pt idx="13">
                  <c:v>8.1</c:v>
                </c:pt>
              </c:numCache>
            </c:numRef>
          </c:val>
          <c:extLst>
            <c:ext xmlns:c16="http://schemas.microsoft.com/office/drawing/2014/chart" uri="{C3380CC4-5D6E-409C-BE32-E72D297353CC}">
              <c16:uniqueId val="{00000003-BE7D-4E11-B638-11D9A312771C}"/>
            </c:ext>
          </c:extLst>
        </c:ser>
        <c:ser>
          <c:idx val="4"/>
          <c:order val="4"/>
          <c:tx>
            <c:strRef>
              <c:f>'Stemte i 2017 nedbrudt'!$B$134</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nedbrudt'!$C$134:$P$134</c:f>
              <c:numCache>
                <c:formatCode>General</c:formatCode>
                <c:ptCount val="14"/>
                <c:pt idx="0">
                  <c:v>10</c:v>
                </c:pt>
                <c:pt idx="2">
                  <c:v>6.8</c:v>
                </c:pt>
                <c:pt idx="3">
                  <c:v>7</c:v>
                </c:pt>
                <c:pt idx="4">
                  <c:v>10.1</c:v>
                </c:pt>
                <c:pt idx="5">
                  <c:v>0</c:v>
                </c:pt>
                <c:pt idx="6">
                  <c:v>25.9</c:v>
                </c:pt>
                <c:pt idx="7">
                  <c:v>7.6</c:v>
                </c:pt>
                <c:pt idx="8">
                  <c:v>7.6</c:v>
                </c:pt>
                <c:pt idx="9">
                  <c:v>15.6</c:v>
                </c:pt>
                <c:pt idx="10">
                  <c:v>8.9</c:v>
                </c:pt>
                <c:pt idx="11">
                  <c:v>3.6</c:v>
                </c:pt>
                <c:pt idx="12">
                  <c:v>9.6999999999999993</c:v>
                </c:pt>
                <c:pt idx="13">
                  <c:v>13.1</c:v>
                </c:pt>
              </c:numCache>
            </c:numRef>
          </c:val>
          <c:extLst>
            <c:ext xmlns:c16="http://schemas.microsoft.com/office/drawing/2014/chart" uri="{C3380CC4-5D6E-409C-BE32-E72D297353CC}">
              <c16:uniqueId val="{00000004-BE7D-4E11-B638-11D9A312771C}"/>
            </c:ext>
          </c:extLst>
        </c:ser>
        <c:ser>
          <c:idx val="5"/>
          <c:order val="5"/>
          <c:tx>
            <c:strRef>
              <c:f>'Stemte i 2017 nedbrudt'!$B$135</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nedbrudt'!$C$135:$P$135</c:f>
              <c:numCache>
                <c:formatCode>General</c:formatCode>
                <c:ptCount val="14"/>
                <c:pt idx="0">
                  <c:v>8.5</c:v>
                </c:pt>
                <c:pt idx="2">
                  <c:v>7.2</c:v>
                </c:pt>
                <c:pt idx="3">
                  <c:v>19.2</c:v>
                </c:pt>
                <c:pt idx="4">
                  <c:v>0</c:v>
                </c:pt>
                <c:pt idx="5">
                  <c:v>17.2</c:v>
                </c:pt>
                <c:pt idx="6">
                  <c:v>0</c:v>
                </c:pt>
                <c:pt idx="7">
                  <c:v>9.1</c:v>
                </c:pt>
                <c:pt idx="8">
                  <c:v>10.9</c:v>
                </c:pt>
                <c:pt idx="9">
                  <c:v>9.8000000000000007</c:v>
                </c:pt>
                <c:pt idx="10">
                  <c:v>13.1</c:v>
                </c:pt>
                <c:pt idx="11">
                  <c:v>15.7</c:v>
                </c:pt>
                <c:pt idx="12">
                  <c:v>7.8</c:v>
                </c:pt>
                <c:pt idx="13">
                  <c:v>6.8</c:v>
                </c:pt>
              </c:numCache>
            </c:numRef>
          </c:val>
          <c:extLst>
            <c:ext xmlns:c16="http://schemas.microsoft.com/office/drawing/2014/chart" uri="{C3380CC4-5D6E-409C-BE32-E72D297353CC}">
              <c16:uniqueId val="{00000005-BE7D-4E11-B638-11D9A312771C}"/>
            </c:ext>
          </c:extLst>
        </c:ser>
        <c:ser>
          <c:idx val="6"/>
          <c:order val="6"/>
          <c:tx>
            <c:strRef>
              <c:f>'Stemte i 2017 nedbrudt'!$B$136</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nedbrudt'!$C$136:$P$136</c:f>
              <c:numCache>
                <c:formatCode>General</c:formatCode>
                <c:ptCount val="14"/>
                <c:pt idx="0">
                  <c:v>10.6</c:v>
                </c:pt>
                <c:pt idx="2">
                  <c:v>14.3</c:v>
                </c:pt>
                <c:pt idx="3">
                  <c:v>12.2</c:v>
                </c:pt>
                <c:pt idx="4">
                  <c:v>0</c:v>
                </c:pt>
                <c:pt idx="5">
                  <c:v>0</c:v>
                </c:pt>
                <c:pt idx="6">
                  <c:v>30.4</c:v>
                </c:pt>
                <c:pt idx="7">
                  <c:v>12.1</c:v>
                </c:pt>
                <c:pt idx="8">
                  <c:v>8.6999999999999993</c:v>
                </c:pt>
                <c:pt idx="9">
                  <c:v>5.0999999999999996</c:v>
                </c:pt>
                <c:pt idx="10">
                  <c:v>8.8000000000000007</c:v>
                </c:pt>
                <c:pt idx="11">
                  <c:v>20.5</c:v>
                </c:pt>
                <c:pt idx="12">
                  <c:v>8.3000000000000007</c:v>
                </c:pt>
                <c:pt idx="13">
                  <c:v>9.6</c:v>
                </c:pt>
              </c:numCache>
            </c:numRef>
          </c:val>
          <c:extLst>
            <c:ext xmlns:c16="http://schemas.microsoft.com/office/drawing/2014/chart" uri="{C3380CC4-5D6E-409C-BE32-E72D297353CC}">
              <c16:uniqueId val="{00000006-BE7D-4E11-B638-11D9A312771C}"/>
            </c:ext>
          </c:extLst>
        </c:ser>
        <c:ser>
          <c:idx val="7"/>
          <c:order val="7"/>
          <c:tx>
            <c:strRef>
              <c:f>'Stemte i 2017 nedbrudt'!$B$137</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nedbrudt'!$C$137:$P$137</c:f>
              <c:numCache>
                <c:formatCode>General</c:formatCode>
                <c:ptCount val="14"/>
                <c:pt idx="0">
                  <c:v>13.1</c:v>
                </c:pt>
                <c:pt idx="2">
                  <c:v>12.1</c:v>
                </c:pt>
                <c:pt idx="3">
                  <c:v>7</c:v>
                </c:pt>
                <c:pt idx="4">
                  <c:v>7.8</c:v>
                </c:pt>
                <c:pt idx="5">
                  <c:v>27.1</c:v>
                </c:pt>
                <c:pt idx="6">
                  <c:v>0</c:v>
                </c:pt>
                <c:pt idx="7">
                  <c:v>22.2</c:v>
                </c:pt>
                <c:pt idx="8">
                  <c:v>13</c:v>
                </c:pt>
                <c:pt idx="9">
                  <c:v>8.5</c:v>
                </c:pt>
                <c:pt idx="10">
                  <c:v>13</c:v>
                </c:pt>
                <c:pt idx="11">
                  <c:v>17.399999999999999</c:v>
                </c:pt>
                <c:pt idx="12">
                  <c:v>17.399999999999999</c:v>
                </c:pt>
                <c:pt idx="13">
                  <c:v>11.5</c:v>
                </c:pt>
              </c:numCache>
            </c:numRef>
          </c:val>
          <c:extLst>
            <c:ext xmlns:c16="http://schemas.microsoft.com/office/drawing/2014/chart" uri="{C3380CC4-5D6E-409C-BE32-E72D297353CC}">
              <c16:uniqueId val="{00000007-BE7D-4E11-B638-11D9A312771C}"/>
            </c:ext>
          </c:extLst>
        </c:ser>
        <c:ser>
          <c:idx val="8"/>
          <c:order val="8"/>
          <c:tx>
            <c:strRef>
              <c:f>'Stemte i 2017 nedbrudt'!$B$138</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nedbrudt'!$C$138:$P$138</c:f>
              <c:numCache>
                <c:formatCode>General</c:formatCode>
                <c:ptCount val="14"/>
                <c:pt idx="0">
                  <c:v>14.4</c:v>
                </c:pt>
                <c:pt idx="2">
                  <c:v>17.600000000000001</c:v>
                </c:pt>
                <c:pt idx="3">
                  <c:v>42.3</c:v>
                </c:pt>
                <c:pt idx="4">
                  <c:v>0</c:v>
                </c:pt>
                <c:pt idx="5">
                  <c:v>0</c:v>
                </c:pt>
                <c:pt idx="6">
                  <c:v>0</c:v>
                </c:pt>
                <c:pt idx="7">
                  <c:v>10.5</c:v>
                </c:pt>
                <c:pt idx="8">
                  <c:v>5</c:v>
                </c:pt>
                <c:pt idx="9">
                  <c:v>15.5</c:v>
                </c:pt>
                <c:pt idx="10">
                  <c:v>7</c:v>
                </c:pt>
                <c:pt idx="11">
                  <c:v>13.2</c:v>
                </c:pt>
                <c:pt idx="12">
                  <c:v>17.399999999999999</c:v>
                </c:pt>
                <c:pt idx="13">
                  <c:v>15</c:v>
                </c:pt>
              </c:numCache>
            </c:numRef>
          </c:val>
          <c:extLst>
            <c:ext xmlns:c16="http://schemas.microsoft.com/office/drawing/2014/chart" uri="{C3380CC4-5D6E-409C-BE32-E72D297353CC}">
              <c16:uniqueId val="{00000008-BE7D-4E11-B638-11D9A312771C}"/>
            </c:ext>
          </c:extLst>
        </c:ser>
        <c:ser>
          <c:idx val="9"/>
          <c:order val="9"/>
          <c:tx>
            <c:strRef>
              <c:f>'Stemte i 2017 nedbrudt'!$B$139</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nedbrudt'!$C$139:$P$139</c:f>
              <c:numCache>
                <c:formatCode>General</c:formatCode>
                <c:ptCount val="14"/>
                <c:pt idx="0">
                  <c:v>7</c:v>
                </c:pt>
                <c:pt idx="2">
                  <c:v>6.8</c:v>
                </c:pt>
                <c:pt idx="3">
                  <c:v>0</c:v>
                </c:pt>
                <c:pt idx="4">
                  <c:v>6</c:v>
                </c:pt>
                <c:pt idx="5">
                  <c:v>19.2</c:v>
                </c:pt>
                <c:pt idx="6">
                  <c:v>30.4</c:v>
                </c:pt>
                <c:pt idx="7">
                  <c:v>12.4</c:v>
                </c:pt>
                <c:pt idx="8">
                  <c:v>0</c:v>
                </c:pt>
                <c:pt idx="9">
                  <c:v>6.2</c:v>
                </c:pt>
                <c:pt idx="10">
                  <c:v>0</c:v>
                </c:pt>
                <c:pt idx="11">
                  <c:v>15.9</c:v>
                </c:pt>
                <c:pt idx="12">
                  <c:v>8.1</c:v>
                </c:pt>
                <c:pt idx="13">
                  <c:v>6.5</c:v>
                </c:pt>
              </c:numCache>
            </c:numRef>
          </c:val>
          <c:extLst>
            <c:ext xmlns:c16="http://schemas.microsoft.com/office/drawing/2014/chart" uri="{C3380CC4-5D6E-409C-BE32-E72D297353CC}">
              <c16:uniqueId val="{00000009-BE7D-4E11-B638-11D9A312771C}"/>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nedbrudt'!$B$148</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nedbrudt'!$C$148:$P$148</c:f>
              <c:numCache>
                <c:formatCode>General</c:formatCode>
                <c:ptCount val="14"/>
                <c:pt idx="0">
                  <c:v>8.8000000000000007</c:v>
                </c:pt>
                <c:pt idx="2">
                  <c:v>4.9000000000000004</c:v>
                </c:pt>
                <c:pt idx="3">
                  <c:v>16</c:v>
                </c:pt>
                <c:pt idx="4">
                  <c:v>6.7</c:v>
                </c:pt>
                <c:pt idx="5">
                  <c:v>19.2</c:v>
                </c:pt>
                <c:pt idx="6">
                  <c:v>0</c:v>
                </c:pt>
                <c:pt idx="7">
                  <c:v>14.6</c:v>
                </c:pt>
                <c:pt idx="8">
                  <c:v>10.9</c:v>
                </c:pt>
                <c:pt idx="9">
                  <c:v>9.8000000000000007</c:v>
                </c:pt>
                <c:pt idx="10">
                  <c:v>1.7</c:v>
                </c:pt>
                <c:pt idx="11">
                  <c:v>5.0999999999999996</c:v>
                </c:pt>
                <c:pt idx="12">
                  <c:v>6.5</c:v>
                </c:pt>
                <c:pt idx="13">
                  <c:v>13.2</c:v>
                </c:pt>
              </c:numCache>
            </c:numRef>
          </c:val>
          <c:extLst>
            <c:ext xmlns:c16="http://schemas.microsoft.com/office/drawing/2014/chart" uri="{C3380CC4-5D6E-409C-BE32-E72D297353CC}">
              <c16:uniqueId val="{00000000-B249-4BC5-8DEE-AF838896B0E2}"/>
            </c:ext>
          </c:extLst>
        </c:ser>
        <c:ser>
          <c:idx val="1"/>
          <c:order val="1"/>
          <c:tx>
            <c:strRef>
              <c:f>'Stemte i 2017 nedbrudt'!$B$149</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nedbrudt'!$C$149:$P$149</c:f>
              <c:numCache>
                <c:formatCode>General</c:formatCode>
                <c:ptCount val="14"/>
                <c:pt idx="0">
                  <c:v>13.4</c:v>
                </c:pt>
                <c:pt idx="2">
                  <c:v>18.600000000000001</c:v>
                </c:pt>
                <c:pt idx="3">
                  <c:v>26.3</c:v>
                </c:pt>
                <c:pt idx="4">
                  <c:v>0</c:v>
                </c:pt>
                <c:pt idx="5">
                  <c:v>0</c:v>
                </c:pt>
                <c:pt idx="6">
                  <c:v>43.7</c:v>
                </c:pt>
                <c:pt idx="7">
                  <c:v>14.7</c:v>
                </c:pt>
                <c:pt idx="8">
                  <c:v>13.5</c:v>
                </c:pt>
                <c:pt idx="9">
                  <c:v>10.9</c:v>
                </c:pt>
                <c:pt idx="10">
                  <c:v>11.6</c:v>
                </c:pt>
                <c:pt idx="11">
                  <c:v>12.5</c:v>
                </c:pt>
                <c:pt idx="12">
                  <c:v>12.2</c:v>
                </c:pt>
                <c:pt idx="13">
                  <c:v>11.7</c:v>
                </c:pt>
              </c:numCache>
            </c:numRef>
          </c:val>
          <c:extLst>
            <c:ext xmlns:c16="http://schemas.microsoft.com/office/drawing/2014/chart" uri="{C3380CC4-5D6E-409C-BE32-E72D297353CC}">
              <c16:uniqueId val="{00000001-B249-4BC5-8DEE-AF838896B0E2}"/>
            </c:ext>
          </c:extLst>
        </c:ser>
        <c:ser>
          <c:idx val="2"/>
          <c:order val="2"/>
          <c:tx>
            <c:strRef>
              <c:f>'Stemte i 2017 nedbrudt'!$B$150</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nedbrudt'!$C$150:$P$150</c:f>
              <c:numCache>
                <c:formatCode>General</c:formatCode>
                <c:ptCount val="14"/>
                <c:pt idx="0">
                  <c:v>13.3</c:v>
                </c:pt>
                <c:pt idx="2">
                  <c:v>8.9</c:v>
                </c:pt>
                <c:pt idx="4">
                  <c:v>6</c:v>
                </c:pt>
                <c:pt idx="5">
                  <c:v>9.9</c:v>
                </c:pt>
                <c:pt idx="6">
                  <c:v>25.9</c:v>
                </c:pt>
                <c:pt idx="7">
                  <c:v>24.4</c:v>
                </c:pt>
                <c:pt idx="8">
                  <c:v>18.7</c:v>
                </c:pt>
                <c:pt idx="9">
                  <c:v>16.600000000000001</c:v>
                </c:pt>
                <c:pt idx="10">
                  <c:v>17.3</c:v>
                </c:pt>
                <c:pt idx="11">
                  <c:v>12.4</c:v>
                </c:pt>
                <c:pt idx="12">
                  <c:v>17.3</c:v>
                </c:pt>
                <c:pt idx="13">
                  <c:v>11.7</c:v>
                </c:pt>
              </c:numCache>
            </c:numRef>
          </c:val>
          <c:extLst>
            <c:ext xmlns:c16="http://schemas.microsoft.com/office/drawing/2014/chart" uri="{C3380CC4-5D6E-409C-BE32-E72D297353CC}">
              <c16:uniqueId val="{00000002-B249-4BC5-8DEE-AF838896B0E2}"/>
            </c:ext>
          </c:extLst>
        </c:ser>
        <c:ser>
          <c:idx val="3"/>
          <c:order val="3"/>
          <c:tx>
            <c:strRef>
              <c:f>'Stemte i 2017 nedbrudt'!$B$151</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nedbrudt'!$C$151:$P$151</c:f>
              <c:numCache>
                <c:formatCode>General</c:formatCode>
                <c:ptCount val="14"/>
                <c:pt idx="0">
                  <c:v>12.1</c:v>
                </c:pt>
                <c:pt idx="2">
                  <c:v>11.5</c:v>
                </c:pt>
                <c:pt idx="3">
                  <c:v>31.4</c:v>
                </c:pt>
                <c:pt idx="4">
                  <c:v>19.100000000000001</c:v>
                </c:pt>
                <c:pt idx="5">
                  <c:v>17.2</c:v>
                </c:pt>
                <c:pt idx="6">
                  <c:v>0</c:v>
                </c:pt>
                <c:pt idx="7">
                  <c:v>7.2</c:v>
                </c:pt>
                <c:pt idx="8">
                  <c:v>0</c:v>
                </c:pt>
                <c:pt idx="9">
                  <c:v>20.100000000000001</c:v>
                </c:pt>
                <c:pt idx="10">
                  <c:v>15.8</c:v>
                </c:pt>
                <c:pt idx="11">
                  <c:v>11.3</c:v>
                </c:pt>
                <c:pt idx="12">
                  <c:v>10.8</c:v>
                </c:pt>
                <c:pt idx="13">
                  <c:v>11.5</c:v>
                </c:pt>
              </c:numCache>
            </c:numRef>
          </c:val>
          <c:extLst>
            <c:ext xmlns:c16="http://schemas.microsoft.com/office/drawing/2014/chart" uri="{C3380CC4-5D6E-409C-BE32-E72D297353CC}">
              <c16:uniqueId val="{00000003-B249-4BC5-8DEE-AF838896B0E2}"/>
            </c:ext>
          </c:extLst>
        </c:ser>
        <c:ser>
          <c:idx val="4"/>
          <c:order val="4"/>
          <c:tx>
            <c:strRef>
              <c:f>'Stemte i 2017 nedbrudt'!$B$152</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nedbrudt'!$C$152:$P$152</c:f>
              <c:numCache>
                <c:formatCode>General</c:formatCode>
                <c:ptCount val="14"/>
                <c:pt idx="0">
                  <c:v>15.6</c:v>
                </c:pt>
                <c:pt idx="2">
                  <c:v>15.5</c:v>
                </c:pt>
                <c:pt idx="3">
                  <c:v>0</c:v>
                </c:pt>
                <c:pt idx="4">
                  <c:v>6.9</c:v>
                </c:pt>
                <c:pt idx="5">
                  <c:v>36.4</c:v>
                </c:pt>
                <c:pt idx="6">
                  <c:v>30.4</c:v>
                </c:pt>
                <c:pt idx="7">
                  <c:v>5.8</c:v>
                </c:pt>
                <c:pt idx="8">
                  <c:v>23.3</c:v>
                </c:pt>
                <c:pt idx="9">
                  <c:v>8.9</c:v>
                </c:pt>
                <c:pt idx="10">
                  <c:v>25.3</c:v>
                </c:pt>
                <c:pt idx="11">
                  <c:v>26.3</c:v>
                </c:pt>
                <c:pt idx="12">
                  <c:v>8.3000000000000007</c:v>
                </c:pt>
                <c:pt idx="13">
                  <c:v>16.600000000000001</c:v>
                </c:pt>
              </c:numCache>
            </c:numRef>
          </c:val>
          <c:extLst>
            <c:ext xmlns:c16="http://schemas.microsoft.com/office/drawing/2014/chart" uri="{C3380CC4-5D6E-409C-BE32-E72D297353CC}">
              <c16:uniqueId val="{00000004-B249-4BC5-8DEE-AF838896B0E2}"/>
            </c:ext>
          </c:extLst>
        </c:ser>
        <c:ser>
          <c:idx val="5"/>
          <c:order val="5"/>
          <c:tx>
            <c:strRef>
              <c:f>'Stemte i 2017 nedbrudt'!$B$153</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nedbrudt'!$C$153:$P$153</c:f>
              <c:numCache>
                <c:formatCode>General</c:formatCode>
                <c:ptCount val="14"/>
                <c:pt idx="0">
                  <c:v>9.9</c:v>
                </c:pt>
                <c:pt idx="2">
                  <c:v>11.1</c:v>
                </c:pt>
                <c:pt idx="3">
                  <c:v>19.2</c:v>
                </c:pt>
                <c:pt idx="4">
                  <c:v>3.5</c:v>
                </c:pt>
                <c:pt idx="5">
                  <c:v>0</c:v>
                </c:pt>
                <c:pt idx="6">
                  <c:v>0</c:v>
                </c:pt>
                <c:pt idx="7">
                  <c:v>13.5</c:v>
                </c:pt>
                <c:pt idx="8">
                  <c:v>0</c:v>
                </c:pt>
                <c:pt idx="9">
                  <c:v>8.6</c:v>
                </c:pt>
                <c:pt idx="10">
                  <c:v>9.8000000000000007</c:v>
                </c:pt>
                <c:pt idx="11">
                  <c:v>6.6</c:v>
                </c:pt>
                <c:pt idx="12">
                  <c:v>12.3</c:v>
                </c:pt>
                <c:pt idx="13">
                  <c:v>10.199999999999999</c:v>
                </c:pt>
              </c:numCache>
            </c:numRef>
          </c:val>
          <c:extLst>
            <c:ext xmlns:c16="http://schemas.microsoft.com/office/drawing/2014/chart" uri="{C3380CC4-5D6E-409C-BE32-E72D297353CC}">
              <c16:uniqueId val="{00000005-B249-4BC5-8DEE-AF838896B0E2}"/>
            </c:ext>
          </c:extLst>
        </c:ser>
        <c:ser>
          <c:idx val="6"/>
          <c:order val="6"/>
          <c:tx>
            <c:strRef>
              <c:f>'Stemte i 2017 nedbrudt'!$B$154</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nedbrudt'!$C$154:$P$154</c:f>
              <c:numCache>
                <c:formatCode>General</c:formatCode>
                <c:ptCount val="14"/>
                <c:pt idx="0">
                  <c:v>9.6</c:v>
                </c:pt>
                <c:pt idx="2">
                  <c:v>8.6</c:v>
                </c:pt>
                <c:pt idx="3">
                  <c:v>0</c:v>
                </c:pt>
                <c:pt idx="4">
                  <c:v>20.5</c:v>
                </c:pt>
                <c:pt idx="5">
                  <c:v>0</c:v>
                </c:pt>
                <c:pt idx="6">
                  <c:v>0</c:v>
                </c:pt>
                <c:pt idx="7">
                  <c:v>12.3</c:v>
                </c:pt>
                <c:pt idx="8">
                  <c:v>9.9</c:v>
                </c:pt>
                <c:pt idx="9">
                  <c:v>5.9</c:v>
                </c:pt>
                <c:pt idx="10">
                  <c:v>4.5999999999999996</c:v>
                </c:pt>
                <c:pt idx="11">
                  <c:v>4.8</c:v>
                </c:pt>
                <c:pt idx="12">
                  <c:v>11.1</c:v>
                </c:pt>
                <c:pt idx="13">
                  <c:v>12.2</c:v>
                </c:pt>
              </c:numCache>
            </c:numRef>
          </c:val>
          <c:extLst>
            <c:ext xmlns:c16="http://schemas.microsoft.com/office/drawing/2014/chart" uri="{C3380CC4-5D6E-409C-BE32-E72D297353CC}">
              <c16:uniqueId val="{00000006-B249-4BC5-8DEE-AF838896B0E2}"/>
            </c:ext>
          </c:extLst>
        </c:ser>
        <c:ser>
          <c:idx val="7"/>
          <c:order val="7"/>
          <c:tx>
            <c:strRef>
              <c:f>'Stemte i 2017 nedbrudt'!$B$155</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nedbrudt'!$C$155:$P$155</c:f>
              <c:numCache>
                <c:formatCode>General</c:formatCode>
                <c:ptCount val="14"/>
                <c:pt idx="0">
                  <c:v>8.4</c:v>
                </c:pt>
                <c:pt idx="2">
                  <c:v>7.6</c:v>
                </c:pt>
                <c:pt idx="3">
                  <c:v>0</c:v>
                </c:pt>
                <c:pt idx="4">
                  <c:v>24.6</c:v>
                </c:pt>
                <c:pt idx="5">
                  <c:v>0</c:v>
                </c:pt>
                <c:pt idx="6">
                  <c:v>0</c:v>
                </c:pt>
                <c:pt idx="7">
                  <c:v>1.9</c:v>
                </c:pt>
                <c:pt idx="8">
                  <c:v>13.7</c:v>
                </c:pt>
                <c:pt idx="9">
                  <c:v>11.8</c:v>
                </c:pt>
                <c:pt idx="10">
                  <c:v>11.9</c:v>
                </c:pt>
                <c:pt idx="11">
                  <c:v>2.2999999999999998</c:v>
                </c:pt>
                <c:pt idx="12">
                  <c:v>13.9</c:v>
                </c:pt>
                <c:pt idx="13">
                  <c:v>5.8</c:v>
                </c:pt>
              </c:numCache>
            </c:numRef>
          </c:val>
          <c:extLst>
            <c:ext xmlns:c16="http://schemas.microsoft.com/office/drawing/2014/chart" uri="{C3380CC4-5D6E-409C-BE32-E72D297353CC}">
              <c16:uniqueId val="{00000007-B249-4BC5-8DEE-AF838896B0E2}"/>
            </c:ext>
          </c:extLst>
        </c:ser>
        <c:ser>
          <c:idx val="8"/>
          <c:order val="8"/>
          <c:tx>
            <c:strRef>
              <c:f>'Stemte i 2017 nedbrudt'!$B$156</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nedbrudt'!$C$156:$P$156</c:f>
              <c:numCache>
                <c:formatCode>General</c:formatCode>
                <c:ptCount val="14"/>
                <c:pt idx="0">
                  <c:v>6.9</c:v>
                </c:pt>
                <c:pt idx="2">
                  <c:v>9.1999999999999993</c:v>
                </c:pt>
                <c:pt idx="3">
                  <c:v>7</c:v>
                </c:pt>
                <c:pt idx="4">
                  <c:v>12.7</c:v>
                </c:pt>
                <c:pt idx="5">
                  <c:v>0</c:v>
                </c:pt>
                <c:pt idx="6">
                  <c:v>0</c:v>
                </c:pt>
                <c:pt idx="7">
                  <c:v>5.6</c:v>
                </c:pt>
                <c:pt idx="8">
                  <c:v>9.9</c:v>
                </c:pt>
                <c:pt idx="9">
                  <c:v>5.0999999999999996</c:v>
                </c:pt>
                <c:pt idx="10">
                  <c:v>2</c:v>
                </c:pt>
                <c:pt idx="11">
                  <c:v>18.7</c:v>
                </c:pt>
                <c:pt idx="12">
                  <c:v>5.0999999999999996</c:v>
                </c:pt>
                <c:pt idx="13">
                  <c:v>5.2</c:v>
                </c:pt>
              </c:numCache>
            </c:numRef>
          </c:val>
          <c:extLst>
            <c:ext xmlns:c16="http://schemas.microsoft.com/office/drawing/2014/chart" uri="{C3380CC4-5D6E-409C-BE32-E72D297353CC}">
              <c16:uniqueId val="{00000008-B249-4BC5-8DEE-AF838896B0E2}"/>
            </c:ext>
          </c:extLst>
        </c:ser>
        <c:ser>
          <c:idx val="9"/>
          <c:order val="9"/>
          <c:tx>
            <c:strRef>
              <c:f>'Stemte i 2017 nedbrudt'!$B$157</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nedbrudt'!$C$157:$P$157</c:f>
              <c:numCache>
                <c:formatCode>General</c:formatCode>
                <c:ptCount val="14"/>
                <c:pt idx="0">
                  <c:v>2.1</c:v>
                </c:pt>
                <c:pt idx="2">
                  <c:v>4.2</c:v>
                </c:pt>
                <c:pt idx="3">
                  <c:v>0</c:v>
                </c:pt>
                <c:pt idx="4">
                  <c:v>0</c:v>
                </c:pt>
                <c:pt idx="5">
                  <c:v>17.2</c:v>
                </c:pt>
                <c:pt idx="6">
                  <c:v>0</c:v>
                </c:pt>
                <c:pt idx="7">
                  <c:v>0</c:v>
                </c:pt>
                <c:pt idx="8">
                  <c:v>0</c:v>
                </c:pt>
                <c:pt idx="9">
                  <c:v>2.1</c:v>
                </c:pt>
                <c:pt idx="10">
                  <c:v>0</c:v>
                </c:pt>
                <c:pt idx="11">
                  <c:v>0</c:v>
                </c:pt>
                <c:pt idx="12">
                  <c:v>2.5</c:v>
                </c:pt>
                <c:pt idx="13">
                  <c:v>1.7</c:v>
                </c:pt>
              </c:numCache>
            </c:numRef>
          </c:val>
          <c:extLst>
            <c:ext xmlns:c16="http://schemas.microsoft.com/office/drawing/2014/chart" uri="{C3380CC4-5D6E-409C-BE32-E72D297353CC}">
              <c16:uniqueId val="{00000009-B249-4BC5-8DEE-AF838896B0E2}"/>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nedbrudt'!$B$164</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nedbrudt'!$C$164:$P$164</c:f>
              <c:numCache>
                <c:formatCode>General</c:formatCode>
                <c:ptCount val="14"/>
                <c:pt idx="0">
                  <c:v>21.1</c:v>
                </c:pt>
                <c:pt idx="2">
                  <c:v>14.4</c:v>
                </c:pt>
                <c:pt idx="3">
                  <c:v>45.5</c:v>
                </c:pt>
                <c:pt idx="4">
                  <c:v>3.5</c:v>
                </c:pt>
                <c:pt idx="5">
                  <c:v>0</c:v>
                </c:pt>
                <c:pt idx="6">
                  <c:v>25.9</c:v>
                </c:pt>
                <c:pt idx="7">
                  <c:v>22.4</c:v>
                </c:pt>
                <c:pt idx="8">
                  <c:v>16.3</c:v>
                </c:pt>
                <c:pt idx="9">
                  <c:v>23.3</c:v>
                </c:pt>
                <c:pt idx="10">
                  <c:v>19</c:v>
                </c:pt>
                <c:pt idx="11">
                  <c:v>32.1</c:v>
                </c:pt>
                <c:pt idx="12">
                  <c:v>31.5</c:v>
                </c:pt>
                <c:pt idx="13">
                  <c:v>20.100000000000001</c:v>
                </c:pt>
              </c:numCache>
            </c:numRef>
          </c:val>
          <c:extLst>
            <c:ext xmlns:c16="http://schemas.microsoft.com/office/drawing/2014/chart" uri="{C3380CC4-5D6E-409C-BE32-E72D297353CC}">
              <c16:uniqueId val="{00000000-BF20-4DA6-8A4D-64F0BB46496D}"/>
            </c:ext>
          </c:extLst>
        </c:ser>
        <c:ser>
          <c:idx val="1"/>
          <c:order val="1"/>
          <c:tx>
            <c:strRef>
              <c:f>'Stemte i 2017 nedbrudt'!$B$165</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nedbrudt'!$C$165:$P$165</c:f>
              <c:numCache>
                <c:formatCode>General</c:formatCode>
                <c:ptCount val="14"/>
                <c:pt idx="0">
                  <c:v>17.899999999999999</c:v>
                </c:pt>
                <c:pt idx="2">
                  <c:v>13</c:v>
                </c:pt>
                <c:pt idx="3">
                  <c:v>7</c:v>
                </c:pt>
                <c:pt idx="4">
                  <c:v>0</c:v>
                </c:pt>
                <c:pt idx="5">
                  <c:v>44.3</c:v>
                </c:pt>
                <c:pt idx="6">
                  <c:v>0</c:v>
                </c:pt>
                <c:pt idx="7">
                  <c:v>36.299999999999997</c:v>
                </c:pt>
                <c:pt idx="8">
                  <c:v>0</c:v>
                </c:pt>
                <c:pt idx="9">
                  <c:v>20.2</c:v>
                </c:pt>
                <c:pt idx="10">
                  <c:v>16.2</c:v>
                </c:pt>
                <c:pt idx="11">
                  <c:v>34.1</c:v>
                </c:pt>
                <c:pt idx="12">
                  <c:v>15.4</c:v>
                </c:pt>
                <c:pt idx="13">
                  <c:v>20</c:v>
                </c:pt>
              </c:numCache>
            </c:numRef>
          </c:val>
          <c:extLst>
            <c:ext xmlns:c16="http://schemas.microsoft.com/office/drawing/2014/chart" uri="{C3380CC4-5D6E-409C-BE32-E72D297353CC}">
              <c16:uniqueId val="{00000001-BF20-4DA6-8A4D-64F0BB46496D}"/>
            </c:ext>
          </c:extLst>
        </c:ser>
        <c:ser>
          <c:idx val="2"/>
          <c:order val="2"/>
          <c:tx>
            <c:strRef>
              <c:f>'Stemte i 2017 nedbrudt'!$B$166</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nedbrudt'!$C$166:$P$166</c:f>
              <c:numCache>
                <c:formatCode>General</c:formatCode>
                <c:ptCount val="14"/>
                <c:pt idx="0">
                  <c:v>13.7</c:v>
                </c:pt>
                <c:pt idx="2">
                  <c:v>12.7</c:v>
                </c:pt>
                <c:pt idx="3">
                  <c:v>35.200000000000003</c:v>
                </c:pt>
                <c:pt idx="4">
                  <c:v>6.7</c:v>
                </c:pt>
                <c:pt idx="5">
                  <c:v>55.7</c:v>
                </c:pt>
                <c:pt idx="7">
                  <c:v>13.7</c:v>
                </c:pt>
                <c:pt idx="8">
                  <c:v>12.5</c:v>
                </c:pt>
                <c:pt idx="9">
                  <c:v>17.3</c:v>
                </c:pt>
                <c:pt idx="10">
                  <c:v>12.4</c:v>
                </c:pt>
                <c:pt idx="11">
                  <c:v>14.3</c:v>
                </c:pt>
                <c:pt idx="12">
                  <c:v>6.3</c:v>
                </c:pt>
                <c:pt idx="13">
                  <c:v>16.100000000000001</c:v>
                </c:pt>
              </c:numCache>
            </c:numRef>
          </c:val>
          <c:extLst>
            <c:ext xmlns:c16="http://schemas.microsoft.com/office/drawing/2014/chart" uri="{C3380CC4-5D6E-409C-BE32-E72D297353CC}">
              <c16:uniqueId val="{00000002-BF20-4DA6-8A4D-64F0BB46496D}"/>
            </c:ext>
          </c:extLst>
        </c:ser>
        <c:ser>
          <c:idx val="3"/>
          <c:order val="3"/>
          <c:tx>
            <c:strRef>
              <c:f>'Stemte i 2017 nedbrudt'!$B$167</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nedbrudt'!$C$167:$P$167</c:f>
              <c:numCache>
                <c:formatCode>General</c:formatCode>
                <c:ptCount val="14"/>
                <c:pt idx="0">
                  <c:v>11.9</c:v>
                </c:pt>
                <c:pt idx="2">
                  <c:v>11.6</c:v>
                </c:pt>
                <c:pt idx="3">
                  <c:v>0</c:v>
                </c:pt>
                <c:pt idx="4">
                  <c:v>10.1</c:v>
                </c:pt>
                <c:pt idx="5">
                  <c:v>0</c:v>
                </c:pt>
                <c:pt idx="6">
                  <c:v>30.4</c:v>
                </c:pt>
                <c:pt idx="7">
                  <c:v>9.1</c:v>
                </c:pt>
                <c:pt idx="8">
                  <c:v>14.1</c:v>
                </c:pt>
                <c:pt idx="9">
                  <c:v>10.7</c:v>
                </c:pt>
                <c:pt idx="10">
                  <c:v>24.3</c:v>
                </c:pt>
                <c:pt idx="11">
                  <c:v>7.3</c:v>
                </c:pt>
                <c:pt idx="12">
                  <c:v>8.3000000000000007</c:v>
                </c:pt>
                <c:pt idx="13">
                  <c:v>12.4</c:v>
                </c:pt>
              </c:numCache>
            </c:numRef>
          </c:val>
          <c:extLst>
            <c:ext xmlns:c16="http://schemas.microsoft.com/office/drawing/2014/chart" uri="{C3380CC4-5D6E-409C-BE32-E72D297353CC}">
              <c16:uniqueId val="{00000003-BF20-4DA6-8A4D-64F0BB46496D}"/>
            </c:ext>
          </c:extLst>
        </c:ser>
        <c:ser>
          <c:idx val="4"/>
          <c:order val="4"/>
          <c:tx>
            <c:strRef>
              <c:f>'Stemte i 2017 nedbrudt'!$B$168</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nedbrudt'!$C$168:$P$168</c:f>
              <c:numCache>
                <c:formatCode>General</c:formatCode>
                <c:ptCount val="14"/>
                <c:pt idx="0">
                  <c:v>8.1999999999999993</c:v>
                </c:pt>
                <c:pt idx="2">
                  <c:v>10.6</c:v>
                </c:pt>
                <c:pt idx="3">
                  <c:v>12.2</c:v>
                </c:pt>
                <c:pt idx="4">
                  <c:v>6</c:v>
                </c:pt>
                <c:pt idx="5">
                  <c:v>0</c:v>
                </c:pt>
                <c:pt idx="6">
                  <c:v>30.4</c:v>
                </c:pt>
                <c:pt idx="7">
                  <c:v>15.1</c:v>
                </c:pt>
                <c:pt idx="8">
                  <c:v>8.6999999999999993</c:v>
                </c:pt>
                <c:pt idx="9">
                  <c:v>2.4</c:v>
                </c:pt>
                <c:pt idx="10">
                  <c:v>6.8</c:v>
                </c:pt>
                <c:pt idx="11">
                  <c:v>2.2999999999999998</c:v>
                </c:pt>
                <c:pt idx="12">
                  <c:v>10</c:v>
                </c:pt>
                <c:pt idx="13">
                  <c:v>7.3</c:v>
                </c:pt>
              </c:numCache>
            </c:numRef>
          </c:val>
          <c:extLst>
            <c:ext xmlns:c16="http://schemas.microsoft.com/office/drawing/2014/chart" uri="{C3380CC4-5D6E-409C-BE32-E72D297353CC}">
              <c16:uniqueId val="{00000004-BF20-4DA6-8A4D-64F0BB46496D}"/>
            </c:ext>
          </c:extLst>
        </c:ser>
        <c:ser>
          <c:idx val="5"/>
          <c:order val="5"/>
          <c:tx>
            <c:strRef>
              <c:f>'Stemte i 2017 nedbrudt'!$B$169</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nedbrudt'!$C$169:$P$169</c:f>
              <c:numCache>
                <c:formatCode>General</c:formatCode>
                <c:ptCount val="14"/>
                <c:pt idx="0">
                  <c:v>6.8</c:v>
                </c:pt>
                <c:pt idx="2">
                  <c:v>9.5</c:v>
                </c:pt>
                <c:pt idx="3">
                  <c:v>0</c:v>
                </c:pt>
                <c:pt idx="4">
                  <c:v>6</c:v>
                </c:pt>
                <c:pt idx="5">
                  <c:v>0</c:v>
                </c:pt>
                <c:pt idx="6">
                  <c:v>0</c:v>
                </c:pt>
                <c:pt idx="7">
                  <c:v>0</c:v>
                </c:pt>
                <c:pt idx="8">
                  <c:v>16.3</c:v>
                </c:pt>
                <c:pt idx="9">
                  <c:v>6</c:v>
                </c:pt>
                <c:pt idx="10">
                  <c:v>4.5999999999999996</c:v>
                </c:pt>
                <c:pt idx="11">
                  <c:v>3</c:v>
                </c:pt>
                <c:pt idx="12">
                  <c:v>5.4</c:v>
                </c:pt>
                <c:pt idx="13">
                  <c:v>7.5</c:v>
                </c:pt>
              </c:numCache>
            </c:numRef>
          </c:val>
          <c:extLst>
            <c:ext xmlns:c16="http://schemas.microsoft.com/office/drawing/2014/chart" uri="{C3380CC4-5D6E-409C-BE32-E72D297353CC}">
              <c16:uniqueId val="{00000005-BF20-4DA6-8A4D-64F0BB46496D}"/>
            </c:ext>
          </c:extLst>
        </c:ser>
        <c:ser>
          <c:idx val="6"/>
          <c:order val="6"/>
          <c:tx>
            <c:strRef>
              <c:f>'Stemte i 2017 nedbrudt'!$B$170</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nedbrudt'!$C$170:$P$170</c:f>
              <c:numCache>
                <c:formatCode>General</c:formatCode>
                <c:ptCount val="14"/>
                <c:pt idx="0">
                  <c:v>8.1</c:v>
                </c:pt>
                <c:pt idx="2">
                  <c:v>11</c:v>
                </c:pt>
                <c:pt idx="3">
                  <c:v>0</c:v>
                </c:pt>
                <c:pt idx="4">
                  <c:v>40.299999999999997</c:v>
                </c:pt>
                <c:pt idx="5">
                  <c:v>0</c:v>
                </c:pt>
                <c:pt idx="6">
                  <c:v>0</c:v>
                </c:pt>
                <c:pt idx="7">
                  <c:v>3.3</c:v>
                </c:pt>
                <c:pt idx="8">
                  <c:v>9.9</c:v>
                </c:pt>
                <c:pt idx="9">
                  <c:v>11.4</c:v>
                </c:pt>
                <c:pt idx="10">
                  <c:v>6.1</c:v>
                </c:pt>
                <c:pt idx="11">
                  <c:v>2.2999999999999998</c:v>
                </c:pt>
                <c:pt idx="12">
                  <c:v>11.6</c:v>
                </c:pt>
                <c:pt idx="13">
                  <c:v>4.3</c:v>
                </c:pt>
              </c:numCache>
            </c:numRef>
          </c:val>
          <c:extLst>
            <c:ext xmlns:c16="http://schemas.microsoft.com/office/drawing/2014/chart" uri="{C3380CC4-5D6E-409C-BE32-E72D297353CC}">
              <c16:uniqueId val="{00000006-BF20-4DA6-8A4D-64F0BB46496D}"/>
            </c:ext>
          </c:extLst>
        </c:ser>
        <c:ser>
          <c:idx val="7"/>
          <c:order val="7"/>
          <c:tx>
            <c:strRef>
              <c:f>'Stemte i 2017 nedbrudt'!$B$171</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nedbrudt'!$C$171:$P$171</c:f>
              <c:numCache>
                <c:formatCode>General</c:formatCode>
                <c:ptCount val="14"/>
                <c:pt idx="0">
                  <c:v>5.8</c:v>
                </c:pt>
                <c:pt idx="2">
                  <c:v>9.5</c:v>
                </c:pt>
                <c:pt idx="3">
                  <c:v>0</c:v>
                </c:pt>
                <c:pt idx="4">
                  <c:v>14.5</c:v>
                </c:pt>
                <c:pt idx="5">
                  <c:v>0</c:v>
                </c:pt>
                <c:pt idx="6">
                  <c:v>0</c:v>
                </c:pt>
                <c:pt idx="7">
                  <c:v>0</c:v>
                </c:pt>
                <c:pt idx="8">
                  <c:v>9.9</c:v>
                </c:pt>
                <c:pt idx="9">
                  <c:v>3.3</c:v>
                </c:pt>
                <c:pt idx="10">
                  <c:v>8.3000000000000007</c:v>
                </c:pt>
                <c:pt idx="11">
                  <c:v>4.5999999999999996</c:v>
                </c:pt>
                <c:pt idx="12">
                  <c:v>2.7</c:v>
                </c:pt>
                <c:pt idx="13">
                  <c:v>4.9000000000000004</c:v>
                </c:pt>
              </c:numCache>
            </c:numRef>
          </c:val>
          <c:extLst>
            <c:ext xmlns:c16="http://schemas.microsoft.com/office/drawing/2014/chart" uri="{C3380CC4-5D6E-409C-BE32-E72D297353CC}">
              <c16:uniqueId val="{00000007-BF20-4DA6-8A4D-64F0BB46496D}"/>
            </c:ext>
          </c:extLst>
        </c:ser>
        <c:ser>
          <c:idx val="8"/>
          <c:order val="8"/>
          <c:tx>
            <c:strRef>
              <c:f>'Stemte i 2017 nedbrudt'!$B$172</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nedbrudt'!$C$172:$P$172</c:f>
              <c:numCache>
                <c:formatCode>General</c:formatCode>
                <c:ptCount val="14"/>
                <c:pt idx="0">
                  <c:v>4.5</c:v>
                </c:pt>
                <c:pt idx="2">
                  <c:v>6.6</c:v>
                </c:pt>
                <c:pt idx="3">
                  <c:v>0</c:v>
                </c:pt>
                <c:pt idx="4">
                  <c:v>3.5</c:v>
                </c:pt>
                <c:pt idx="5">
                  <c:v>0</c:v>
                </c:pt>
                <c:pt idx="6">
                  <c:v>13.4</c:v>
                </c:pt>
                <c:pt idx="7">
                  <c:v>0</c:v>
                </c:pt>
                <c:pt idx="8">
                  <c:v>9.9</c:v>
                </c:pt>
                <c:pt idx="9">
                  <c:v>1.2</c:v>
                </c:pt>
                <c:pt idx="10">
                  <c:v>2.2999999999999998</c:v>
                </c:pt>
                <c:pt idx="11">
                  <c:v>0</c:v>
                </c:pt>
                <c:pt idx="12">
                  <c:v>3.6</c:v>
                </c:pt>
                <c:pt idx="13">
                  <c:v>5.7</c:v>
                </c:pt>
              </c:numCache>
            </c:numRef>
          </c:val>
          <c:extLst>
            <c:ext xmlns:c16="http://schemas.microsoft.com/office/drawing/2014/chart" uri="{C3380CC4-5D6E-409C-BE32-E72D297353CC}">
              <c16:uniqueId val="{00000008-BF20-4DA6-8A4D-64F0BB46496D}"/>
            </c:ext>
          </c:extLst>
        </c:ser>
        <c:ser>
          <c:idx val="9"/>
          <c:order val="9"/>
          <c:tx>
            <c:strRef>
              <c:f>'Stemte i 2017 nedbrudt'!$B$173</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nedbrudt'!$C$173:$P$173</c:f>
              <c:numCache>
                <c:formatCode>General</c:formatCode>
                <c:ptCount val="14"/>
                <c:pt idx="0">
                  <c:v>2</c:v>
                </c:pt>
                <c:pt idx="2">
                  <c:v>0.9</c:v>
                </c:pt>
                <c:pt idx="3">
                  <c:v>0</c:v>
                </c:pt>
                <c:pt idx="4">
                  <c:v>9.4</c:v>
                </c:pt>
                <c:pt idx="5">
                  <c:v>0</c:v>
                </c:pt>
                <c:pt idx="6">
                  <c:v>0</c:v>
                </c:pt>
                <c:pt idx="7">
                  <c:v>0</c:v>
                </c:pt>
                <c:pt idx="8">
                  <c:v>2.2000000000000002</c:v>
                </c:pt>
                <c:pt idx="9">
                  <c:v>4.0999999999999996</c:v>
                </c:pt>
                <c:pt idx="10">
                  <c:v>0</c:v>
                </c:pt>
                <c:pt idx="11">
                  <c:v>0</c:v>
                </c:pt>
                <c:pt idx="12">
                  <c:v>5.3</c:v>
                </c:pt>
                <c:pt idx="13">
                  <c:v>1.7</c:v>
                </c:pt>
              </c:numCache>
            </c:numRef>
          </c:val>
          <c:extLst>
            <c:ext xmlns:c16="http://schemas.microsoft.com/office/drawing/2014/chart" uri="{C3380CC4-5D6E-409C-BE32-E72D297353CC}">
              <c16:uniqueId val="{00000009-BF20-4DA6-8A4D-64F0BB46496D}"/>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nedbrudt'!$B$179</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nedbrudt'!$C$179:$P$179</c:f>
              <c:numCache>
                <c:formatCode>General</c:formatCode>
                <c:ptCount val="14"/>
                <c:pt idx="0">
                  <c:v>11.4</c:v>
                </c:pt>
                <c:pt idx="2">
                  <c:v>14.7</c:v>
                </c:pt>
                <c:pt idx="3">
                  <c:v>12.2</c:v>
                </c:pt>
                <c:pt idx="4">
                  <c:v>7.8</c:v>
                </c:pt>
                <c:pt idx="5">
                  <c:v>0</c:v>
                </c:pt>
                <c:pt idx="6">
                  <c:v>13.4</c:v>
                </c:pt>
                <c:pt idx="7">
                  <c:v>12.6</c:v>
                </c:pt>
                <c:pt idx="8">
                  <c:v>16.3</c:v>
                </c:pt>
                <c:pt idx="9">
                  <c:v>17.2</c:v>
                </c:pt>
                <c:pt idx="10">
                  <c:v>11.6</c:v>
                </c:pt>
                <c:pt idx="11">
                  <c:v>17.7</c:v>
                </c:pt>
                <c:pt idx="12">
                  <c:v>6</c:v>
                </c:pt>
                <c:pt idx="13">
                  <c:v>8.8000000000000007</c:v>
                </c:pt>
              </c:numCache>
            </c:numRef>
          </c:val>
          <c:extLst>
            <c:ext xmlns:c16="http://schemas.microsoft.com/office/drawing/2014/chart" uri="{C3380CC4-5D6E-409C-BE32-E72D297353CC}">
              <c16:uniqueId val="{00000000-2C3F-4BB3-8FE5-A152179E37C7}"/>
            </c:ext>
          </c:extLst>
        </c:ser>
        <c:ser>
          <c:idx val="1"/>
          <c:order val="1"/>
          <c:tx>
            <c:strRef>
              <c:f>'Stemte i 2017 nedbrudt'!$B$180</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nedbrudt'!$C$180:$P$180</c:f>
              <c:numCache>
                <c:formatCode>General</c:formatCode>
                <c:ptCount val="14"/>
                <c:pt idx="0">
                  <c:v>13.8</c:v>
                </c:pt>
                <c:pt idx="2">
                  <c:v>6.8</c:v>
                </c:pt>
                <c:pt idx="3">
                  <c:v>35.200000000000003</c:v>
                </c:pt>
                <c:pt idx="4">
                  <c:v>9.4</c:v>
                </c:pt>
                <c:pt idx="5">
                  <c:v>0</c:v>
                </c:pt>
                <c:pt idx="6">
                  <c:v>0</c:v>
                </c:pt>
                <c:pt idx="7">
                  <c:v>5.3</c:v>
                </c:pt>
                <c:pt idx="8">
                  <c:v>7.1</c:v>
                </c:pt>
                <c:pt idx="9">
                  <c:v>16.100000000000001</c:v>
                </c:pt>
                <c:pt idx="10">
                  <c:v>11</c:v>
                </c:pt>
                <c:pt idx="11">
                  <c:v>18.3</c:v>
                </c:pt>
                <c:pt idx="12">
                  <c:v>16.100000000000001</c:v>
                </c:pt>
                <c:pt idx="13">
                  <c:v>18.8</c:v>
                </c:pt>
              </c:numCache>
            </c:numRef>
          </c:val>
          <c:extLst>
            <c:ext xmlns:c16="http://schemas.microsoft.com/office/drawing/2014/chart" uri="{C3380CC4-5D6E-409C-BE32-E72D297353CC}">
              <c16:uniqueId val="{00000001-2C3F-4BB3-8FE5-A152179E37C7}"/>
            </c:ext>
          </c:extLst>
        </c:ser>
        <c:ser>
          <c:idx val="2"/>
          <c:order val="2"/>
          <c:tx>
            <c:strRef>
              <c:f>'Stemte i 2017 nedbrudt'!$B$181</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nedbrudt'!$C$181:$P$181</c:f>
              <c:numCache>
                <c:formatCode>General</c:formatCode>
                <c:ptCount val="14"/>
                <c:pt idx="0">
                  <c:v>13.4</c:v>
                </c:pt>
                <c:pt idx="2">
                  <c:v>13.5</c:v>
                </c:pt>
                <c:pt idx="3">
                  <c:v>26.3</c:v>
                </c:pt>
                <c:pt idx="4">
                  <c:v>7.8</c:v>
                </c:pt>
                <c:pt idx="6">
                  <c:v>30.4</c:v>
                </c:pt>
                <c:pt idx="7">
                  <c:v>12.4</c:v>
                </c:pt>
                <c:pt idx="8">
                  <c:v>11.4</c:v>
                </c:pt>
                <c:pt idx="9">
                  <c:v>9.5</c:v>
                </c:pt>
                <c:pt idx="10">
                  <c:v>17.5</c:v>
                </c:pt>
                <c:pt idx="11">
                  <c:v>5.6</c:v>
                </c:pt>
                <c:pt idx="12">
                  <c:v>17.8</c:v>
                </c:pt>
                <c:pt idx="13">
                  <c:v>13.1</c:v>
                </c:pt>
              </c:numCache>
            </c:numRef>
          </c:val>
          <c:extLst>
            <c:ext xmlns:c16="http://schemas.microsoft.com/office/drawing/2014/chart" uri="{C3380CC4-5D6E-409C-BE32-E72D297353CC}">
              <c16:uniqueId val="{00000002-2C3F-4BB3-8FE5-A152179E37C7}"/>
            </c:ext>
          </c:extLst>
        </c:ser>
        <c:ser>
          <c:idx val="3"/>
          <c:order val="3"/>
          <c:tx>
            <c:strRef>
              <c:f>'Stemte i 2017 nedbrudt'!$B$182</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nedbrudt'!$C$182:$P$182</c:f>
              <c:numCache>
                <c:formatCode>General</c:formatCode>
                <c:ptCount val="14"/>
                <c:pt idx="0">
                  <c:v>12.1</c:v>
                </c:pt>
                <c:pt idx="2">
                  <c:v>14.8</c:v>
                </c:pt>
                <c:pt idx="3">
                  <c:v>7</c:v>
                </c:pt>
                <c:pt idx="4">
                  <c:v>6</c:v>
                </c:pt>
                <c:pt idx="5">
                  <c:v>0</c:v>
                </c:pt>
                <c:pt idx="6">
                  <c:v>0</c:v>
                </c:pt>
                <c:pt idx="7">
                  <c:v>20.399999999999999</c:v>
                </c:pt>
                <c:pt idx="8">
                  <c:v>13.7</c:v>
                </c:pt>
                <c:pt idx="9">
                  <c:v>12.2</c:v>
                </c:pt>
                <c:pt idx="10">
                  <c:v>17.5</c:v>
                </c:pt>
                <c:pt idx="11">
                  <c:v>19.5</c:v>
                </c:pt>
                <c:pt idx="12">
                  <c:v>9</c:v>
                </c:pt>
                <c:pt idx="13">
                  <c:v>8.6999999999999993</c:v>
                </c:pt>
              </c:numCache>
            </c:numRef>
          </c:val>
          <c:extLst>
            <c:ext xmlns:c16="http://schemas.microsoft.com/office/drawing/2014/chart" uri="{C3380CC4-5D6E-409C-BE32-E72D297353CC}">
              <c16:uniqueId val="{00000003-2C3F-4BB3-8FE5-A152179E37C7}"/>
            </c:ext>
          </c:extLst>
        </c:ser>
        <c:ser>
          <c:idx val="4"/>
          <c:order val="4"/>
          <c:tx>
            <c:strRef>
              <c:f>'Stemte i 2017 nedbrudt'!$B$183</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nedbrudt'!$C$183:$P$183</c:f>
              <c:numCache>
                <c:formatCode>General</c:formatCode>
                <c:ptCount val="14"/>
                <c:pt idx="0">
                  <c:v>10.7</c:v>
                </c:pt>
                <c:pt idx="2">
                  <c:v>16.7</c:v>
                </c:pt>
                <c:pt idx="3">
                  <c:v>12.2</c:v>
                </c:pt>
                <c:pt idx="4">
                  <c:v>3.5</c:v>
                </c:pt>
                <c:pt idx="5">
                  <c:v>0</c:v>
                </c:pt>
                <c:pt idx="6">
                  <c:v>0</c:v>
                </c:pt>
                <c:pt idx="7">
                  <c:v>12.4</c:v>
                </c:pt>
                <c:pt idx="8">
                  <c:v>14.9</c:v>
                </c:pt>
                <c:pt idx="9">
                  <c:v>11.3</c:v>
                </c:pt>
                <c:pt idx="10">
                  <c:v>8.3000000000000007</c:v>
                </c:pt>
                <c:pt idx="11">
                  <c:v>4.9000000000000004</c:v>
                </c:pt>
                <c:pt idx="12">
                  <c:v>11.4</c:v>
                </c:pt>
                <c:pt idx="13">
                  <c:v>8.1999999999999993</c:v>
                </c:pt>
              </c:numCache>
            </c:numRef>
          </c:val>
          <c:extLst>
            <c:ext xmlns:c16="http://schemas.microsoft.com/office/drawing/2014/chart" uri="{C3380CC4-5D6E-409C-BE32-E72D297353CC}">
              <c16:uniqueId val="{00000004-2C3F-4BB3-8FE5-A152179E37C7}"/>
            </c:ext>
          </c:extLst>
        </c:ser>
        <c:ser>
          <c:idx val="5"/>
          <c:order val="5"/>
          <c:tx>
            <c:strRef>
              <c:f>'Stemte i 2017 nedbrudt'!$B$184</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nedbrudt'!$C$184:$P$184</c:f>
              <c:numCache>
                <c:formatCode>General</c:formatCode>
                <c:ptCount val="14"/>
                <c:pt idx="0">
                  <c:v>10.7</c:v>
                </c:pt>
                <c:pt idx="2">
                  <c:v>8.8000000000000007</c:v>
                </c:pt>
                <c:pt idx="3">
                  <c:v>0</c:v>
                </c:pt>
                <c:pt idx="4">
                  <c:v>18</c:v>
                </c:pt>
                <c:pt idx="5">
                  <c:v>36.4</c:v>
                </c:pt>
                <c:pt idx="6">
                  <c:v>56.3</c:v>
                </c:pt>
                <c:pt idx="7">
                  <c:v>13.1</c:v>
                </c:pt>
                <c:pt idx="8">
                  <c:v>24.1</c:v>
                </c:pt>
                <c:pt idx="9">
                  <c:v>10.9</c:v>
                </c:pt>
                <c:pt idx="10">
                  <c:v>10.199999999999999</c:v>
                </c:pt>
                <c:pt idx="11">
                  <c:v>1.3</c:v>
                </c:pt>
                <c:pt idx="12">
                  <c:v>6.9</c:v>
                </c:pt>
                <c:pt idx="13">
                  <c:v>11.8</c:v>
                </c:pt>
              </c:numCache>
            </c:numRef>
          </c:val>
          <c:extLst>
            <c:ext xmlns:c16="http://schemas.microsoft.com/office/drawing/2014/chart" uri="{C3380CC4-5D6E-409C-BE32-E72D297353CC}">
              <c16:uniqueId val="{00000005-2C3F-4BB3-8FE5-A152179E37C7}"/>
            </c:ext>
          </c:extLst>
        </c:ser>
        <c:ser>
          <c:idx val="6"/>
          <c:order val="6"/>
          <c:tx>
            <c:strRef>
              <c:f>'Stemte i 2017 nedbrudt'!$B$185</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nedbrudt'!$C$185:$P$185</c:f>
              <c:numCache>
                <c:formatCode>General</c:formatCode>
                <c:ptCount val="14"/>
                <c:pt idx="0">
                  <c:v>8</c:v>
                </c:pt>
                <c:pt idx="2">
                  <c:v>6.6</c:v>
                </c:pt>
                <c:pt idx="3">
                  <c:v>0</c:v>
                </c:pt>
                <c:pt idx="4">
                  <c:v>13.4</c:v>
                </c:pt>
                <c:pt idx="5">
                  <c:v>17.2</c:v>
                </c:pt>
                <c:pt idx="6">
                  <c:v>0</c:v>
                </c:pt>
                <c:pt idx="7">
                  <c:v>9.1</c:v>
                </c:pt>
                <c:pt idx="8">
                  <c:v>8.6999999999999993</c:v>
                </c:pt>
                <c:pt idx="9">
                  <c:v>3.6</c:v>
                </c:pt>
                <c:pt idx="10">
                  <c:v>9.6</c:v>
                </c:pt>
                <c:pt idx="11">
                  <c:v>9.1999999999999993</c:v>
                </c:pt>
                <c:pt idx="12">
                  <c:v>7.4</c:v>
                </c:pt>
                <c:pt idx="13">
                  <c:v>9.1</c:v>
                </c:pt>
              </c:numCache>
            </c:numRef>
          </c:val>
          <c:extLst>
            <c:ext xmlns:c16="http://schemas.microsoft.com/office/drawing/2014/chart" uri="{C3380CC4-5D6E-409C-BE32-E72D297353CC}">
              <c16:uniqueId val="{00000006-2C3F-4BB3-8FE5-A152179E37C7}"/>
            </c:ext>
          </c:extLst>
        </c:ser>
        <c:ser>
          <c:idx val="7"/>
          <c:order val="7"/>
          <c:tx>
            <c:strRef>
              <c:f>'Stemte i 2017 nedbrudt'!$B$186</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nedbrudt'!$C$186:$P$186</c:f>
              <c:numCache>
                <c:formatCode>General</c:formatCode>
                <c:ptCount val="14"/>
                <c:pt idx="0">
                  <c:v>11.1</c:v>
                </c:pt>
                <c:pt idx="2">
                  <c:v>10.1</c:v>
                </c:pt>
                <c:pt idx="3">
                  <c:v>7</c:v>
                </c:pt>
                <c:pt idx="4">
                  <c:v>6</c:v>
                </c:pt>
                <c:pt idx="5">
                  <c:v>17.2</c:v>
                </c:pt>
                <c:pt idx="6">
                  <c:v>0</c:v>
                </c:pt>
                <c:pt idx="7">
                  <c:v>10.9</c:v>
                </c:pt>
                <c:pt idx="8">
                  <c:v>0</c:v>
                </c:pt>
                <c:pt idx="9">
                  <c:v>8</c:v>
                </c:pt>
                <c:pt idx="10">
                  <c:v>10</c:v>
                </c:pt>
                <c:pt idx="11">
                  <c:v>13.7</c:v>
                </c:pt>
                <c:pt idx="12">
                  <c:v>12.6</c:v>
                </c:pt>
                <c:pt idx="13">
                  <c:v>13.3</c:v>
                </c:pt>
              </c:numCache>
            </c:numRef>
          </c:val>
          <c:extLst>
            <c:ext xmlns:c16="http://schemas.microsoft.com/office/drawing/2014/chart" uri="{C3380CC4-5D6E-409C-BE32-E72D297353CC}">
              <c16:uniqueId val="{00000007-2C3F-4BB3-8FE5-A152179E37C7}"/>
            </c:ext>
          </c:extLst>
        </c:ser>
        <c:ser>
          <c:idx val="8"/>
          <c:order val="8"/>
          <c:tx>
            <c:strRef>
              <c:f>'Stemte i 2017 nedbrudt'!$B$187</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nedbrudt'!$C$187:$P$187</c:f>
              <c:numCache>
                <c:formatCode>General</c:formatCode>
                <c:ptCount val="14"/>
                <c:pt idx="0">
                  <c:v>6.5</c:v>
                </c:pt>
                <c:pt idx="2">
                  <c:v>4.3</c:v>
                </c:pt>
                <c:pt idx="3">
                  <c:v>0</c:v>
                </c:pt>
                <c:pt idx="4">
                  <c:v>22.1</c:v>
                </c:pt>
                <c:pt idx="5">
                  <c:v>29.2</c:v>
                </c:pt>
                <c:pt idx="6">
                  <c:v>0</c:v>
                </c:pt>
                <c:pt idx="7">
                  <c:v>1.9</c:v>
                </c:pt>
                <c:pt idx="8">
                  <c:v>3.8</c:v>
                </c:pt>
                <c:pt idx="9">
                  <c:v>8.6</c:v>
                </c:pt>
                <c:pt idx="10">
                  <c:v>2</c:v>
                </c:pt>
                <c:pt idx="11">
                  <c:v>5.2</c:v>
                </c:pt>
                <c:pt idx="12">
                  <c:v>10.3</c:v>
                </c:pt>
                <c:pt idx="13">
                  <c:v>6.7</c:v>
                </c:pt>
              </c:numCache>
            </c:numRef>
          </c:val>
          <c:extLst>
            <c:ext xmlns:c16="http://schemas.microsoft.com/office/drawing/2014/chart" uri="{C3380CC4-5D6E-409C-BE32-E72D297353CC}">
              <c16:uniqueId val="{00000008-2C3F-4BB3-8FE5-A152179E37C7}"/>
            </c:ext>
          </c:extLst>
        </c:ser>
        <c:ser>
          <c:idx val="9"/>
          <c:order val="9"/>
          <c:tx>
            <c:strRef>
              <c:f>'Stemte i 2017 nedbrudt'!$B$188</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nedbrudt'!$C$50:$P$50</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nedbrudt'!$C$188:$P$188</c:f>
              <c:numCache>
                <c:formatCode>General</c:formatCode>
                <c:ptCount val="14"/>
                <c:pt idx="0">
                  <c:v>2.4</c:v>
                </c:pt>
                <c:pt idx="2">
                  <c:v>3.5</c:v>
                </c:pt>
                <c:pt idx="3">
                  <c:v>0</c:v>
                </c:pt>
                <c:pt idx="4">
                  <c:v>6</c:v>
                </c:pt>
                <c:pt idx="5">
                  <c:v>0</c:v>
                </c:pt>
                <c:pt idx="6">
                  <c:v>0</c:v>
                </c:pt>
                <c:pt idx="7">
                  <c:v>1.9</c:v>
                </c:pt>
                <c:pt idx="8">
                  <c:v>0</c:v>
                </c:pt>
                <c:pt idx="9">
                  <c:v>2.7</c:v>
                </c:pt>
                <c:pt idx="10">
                  <c:v>2.2999999999999998</c:v>
                </c:pt>
                <c:pt idx="11">
                  <c:v>4.5999999999999996</c:v>
                </c:pt>
                <c:pt idx="12">
                  <c:v>2.5</c:v>
                </c:pt>
                <c:pt idx="13">
                  <c:v>1.5</c:v>
                </c:pt>
              </c:numCache>
            </c:numRef>
          </c:val>
          <c:extLst>
            <c:ext xmlns:c16="http://schemas.microsoft.com/office/drawing/2014/chart" uri="{C3380CC4-5D6E-409C-BE32-E72D297353CC}">
              <c16:uniqueId val="{00000009-2C3F-4BB3-8FE5-A152179E37C7}"/>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'Stemte i 2017 nedbrudt'!$B$196</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nedbrudt'!$C$196:$P$196</c:f>
              <c:numCache>
                <c:formatCode>General</c:formatCode>
                <c:ptCount val="14"/>
                <c:pt idx="0">
                  <c:v>4.5</c:v>
                </c:pt>
                <c:pt idx="2">
                  <c:v>2.2000000000000002</c:v>
                </c:pt>
                <c:pt idx="3">
                  <c:v>0</c:v>
                </c:pt>
                <c:pt idx="4">
                  <c:v>6</c:v>
                </c:pt>
                <c:pt idx="5">
                  <c:v>0</c:v>
                </c:pt>
                <c:pt idx="6">
                  <c:v>0</c:v>
                </c:pt>
                <c:pt idx="7">
                  <c:v>7</c:v>
                </c:pt>
                <c:pt idx="8">
                  <c:v>0</c:v>
                </c:pt>
                <c:pt idx="9">
                  <c:v>2.1</c:v>
                </c:pt>
                <c:pt idx="10">
                  <c:v>4.5999999999999996</c:v>
                </c:pt>
                <c:pt idx="11">
                  <c:v>7.2</c:v>
                </c:pt>
                <c:pt idx="12">
                  <c:v>6</c:v>
                </c:pt>
                <c:pt idx="13">
                  <c:v>5.9</c:v>
                </c:pt>
              </c:numCache>
            </c:numRef>
          </c:val>
          <c:extLst>
            <c:ext xmlns:c16="http://schemas.microsoft.com/office/drawing/2014/chart" uri="{C3380CC4-5D6E-409C-BE32-E72D297353CC}">
              <c16:uniqueId val="{00000000-3A56-44EC-B3E1-885BAD0EC8B6}"/>
            </c:ext>
          </c:extLst>
        </c:ser>
        <c:ser>
          <c:idx val="1"/>
          <c:order val="1"/>
          <c:tx>
            <c:strRef>
              <c:f>'Stemte i 2017 nedbrudt'!$B$197</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nedbrudt'!$C$197:$P$197</c:f>
              <c:numCache>
                <c:formatCode>General</c:formatCode>
                <c:ptCount val="14"/>
                <c:pt idx="0">
                  <c:v>2.2999999999999998</c:v>
                </c:pt>
                <c:pt idx="2">
                  <c:v>3.6</c:v>
                </c:pt>
                <c:pt idx="3">
                  <c:v>0</c:v>
                </c:pt>
                <c:pt idx="4">
                  <c:v>0</c:v>
                </c:pt>
                <c:pt idx="5">
                  <c:v>19.2</c:v>
                </c:pt>
                <c:pt idx="6">
                  <c:v>0</c:v>
                </c:pt>
                <c:pt idx="7">
                  <c:v>0</c:v>
                </c:pt>
                <c:pt idx="8">
                  <c:v>0</c:v>
                </c:pt>
                <c:pt idx="9">
                  <c:v>7.5</c:v>
                </c:pt>
                <c:pt idx="10">
                  <c:v>2</c:v>
                </c:pt>
                <c:pt idx="11">
                  <c:v>1.3</c:v>
                </c:pt>
                <c:pt idx="12">
                  <c:v>1.1000000000000001</c:v>
                </c:pt>
                <c:pt idx="13">
                  <c:v>1.7</c:v>
                </c:pt>
              </c:numCache>
            </c:numRef>
          </c:val>
          <c:extLst>
            <c:ext xmlns:c16="http://schemas.microsoft.com/office/drawing/2014/chart" uri="{C3380CC4-5D6E-409C-BE32-E72D297353CC}">
              <c16:uniqueId val="{00000001-3A56-44EC-B3E1-885BAD0EC8B6}"/>
            </c:ext>
          </c:extLst>
        </c:ser>
        <c:ser>
          <c:idx val="2"/>
          <c:order val="2"/>
          <c:tx>
            <c:strRef>
              <c:f>'Stemte i 2017 nedbrudt'!$B$198</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nedbrudt'!$C$198:$P$198</c:f>
              <c:numCache>
                <c:formatCode>General</c:formatCode>
                <c:ptCount val="14"/>
                <c:pt idx="0">
                  <c:v>1.4</c:v>
                </c:pt>
                <c:pt idx="2">
                  <c:v>1.6</c:v>
                </c:pt>
                <c:pt idx="5">
                  <c:v>17.2</c:v>
                </c:pt>
                <c:pt idx="9">
                  <c:v>2.1</c:v>
                </c:pt>
                <c:pt idx="11">
                  <c:v>2.5</c:v>
                </c:pt>
                <c:pt idx="12">
                  <c:v>2.5</c:v>
                </c:pt>
                <c:pt idx="13">
                  <c:v>0.8</c:v>
                </c:pt>
              </c:numCache>
            </c:numRef>
          </c:val>
          <c:extLst>
            <c:ext xmlns:c16="http://schemas.microsoft.com/office/drawing/2014/chart" uri="{C3380CC4-5D6E-409C-BE32-E72D297353CC}">
              <c16:uniqueId val="{00000002-3A56-44EC-B3E1-885BAD0EC8B6}"/>
            </c:ext>
          </c:extLst>
        </c:ser>
        <c:ser>
          <c:idx val="3"/>
          <c:order val="3"/>
          <c:tx>
            <c:strRef>
              <c:f>'Stemte i 2017 nedbrudt'!$B$199</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nedbrudt'!$C$199:$P$199</c:f>
              <c:numCache>
                <c:formatCode>General</c:formatCode>
                <c:ptCount val="14"/>
                <c:pt idx="0">
                  <c:v>2.8</c:v>
                </c:pt>
                <c:pt idx="2">
                  <c:v>4.0999999999999996</c:v>
                </c:pt>
                <c:pt idx="3">
                  <c:v>0</c:v>
                </c:pt>
                <c:pt idx="4">
                  <c:v>0</c:v>
                </c:pt>
                <c:pt idx="5">
                  <c:v>0</c:v>
                </c:pt>
                <c:pt idx="6">
                  <c:v>25.9</c:v>
                </c:pt>
                <c:pt idx="7">
                  <c:v>0</c:v>
                </c:pt>
                <c:pt idx="8">
                  <c:v>5</c:v>
                </c:pt>
                <c:pt idx="9">
                  <c:v>3.5</c:v>
                </c:pt>
                <c:pt idx="10">
                  <c:v>3.7</c:v>
                </c:pt>
                <c:pt idx="11">
                  <c:v>0</c:v>
                </c:pt>
                <c:pt idx="12">
                  <c:v>3.1</c:v>
                </c:pt>
                <c:pt idx="13">
                  <c:v>2.1</c:v>
                </c:pt>
              </c:numCache>
            </c:numRef>
          </c:val>
          <c:extLst>
            <c:ext xmlns:c16="http://schemas.microsoft.com/office/drawing/2014/chart" uri="{C3380CC4-5D6E-409C-BE32-E72D297353CC}">
              <c16:uniqueId val="{00000003-3A56-44EC-B3E1-885BAD0EC8B6}"/>
            </c:ext>
          </c:extLst>
        </c:ser>
        <c:ser>
          <c:idx val="4"/>
          <c:order val="4"/>
          <c:tx>
            <c:strRef>
              <c:f>'Stemte i 2017 nedbrudt'!$B$200</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nedbrudt'!$C$200:$P$200</c:f>
              <c:numCache>
                <c:formatCode>General</c:formatCode>
                <c:ptCount val="14"/>
                <c:pt idx="0">
                  <c:v>1.8</c:v>
                </c:pt>
                <c:pt idx="2">
                  <c:v>2.7</c:v>
                </c:pt>
                <c:pt idx="3">
                  <c:v>7</c:v>
                </c:pt>
                <c:pt idx="4">
                  <c:v>0</c:v>
                </c:pt>
                <c:pt idx="5">
                  <c:v>0</c:v>
                </c:pt>
                <c:pt idx="6">
                  <c:v>0</c:v>
                </c:pt>
                <c:pt idx="7">
                  <c:v>0</c:v>
                </c:pt>
                <c:pt idx="8">
                  <c:v>0</c:v>
                </c:pt>
                <c:pt idx="9">
                  <c:v>0</c:v>
                </c:pt>
                <c:pt idx="10">
                  <c:v>4.2</c:v>
                </c:pt>
                <c:pt idx="11">
                  <c:v>0</c:v>
                </c:pt>
                <c:pt idx="12">
                  <c:v>1.2</c:v>
                </c:pt>
                <c:pt idx="13">
                  <c:v>2.1</c:v>
                </c:pt>
              </c:numCache>
            </c:numRef>
          </c:val>
          <c:extLst>
            <c:ext xmlns:c16="http://schemas.microsoft.com/office/drawing/2014/chart" uri="{C3380CC4-5D6E-409C-BE32-E72D297353CC}">
              <c16:uniqueId val="{00000004-3A56-44EC-B3E1-885BAD0EC8B6}"/>
            </c:ext>
          </c:extLst>
        </c:ser>
        <c:ser>
          <c:idx val="5"/>
          <c:order val="5"/>
          <c:tx>
            <c:strRef>
              <c:f>'Stemte i 2017 nedbrudt'!$B$201</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nedbrudt'!$C$201:$P$201</c:f>
              <c:numCache>
                <c:formatCode>General</c:formatCode>
                <c:ptCount val="14"/>
                <c:pt idx="0">
                  <c:v>2.2999999999999998</c:v>
                </c:pt>
                <c:pt idx="2">
                  <c:v>2.8</c:v>
                </c:pt>
                <c:pt idx="3">
                  <c:v>12.2</c:v>
                </c:pt>
                <c:pt idx="4">
                  <c:v>6</c:v>
                </c:pt>
                <c:pt idx="5">
                  <c:v>0</c:v>
                </c:pt>
                <c:pt idx="6">
                  <c:v>0</c:v>
                </c:pt>
                <c:pt idx="7">
                  <c:v>1.9</c:v>
                </c:pt>
                <c:pt idx="8">
                  <c:v>0</c:v>
                </c:pt>
                <c:pt idx="9">
                  <c:v>0</c:v>
                </c:pt>
                <c:pt idx="10">
                  <c:v>2.2999999999999998</c:v>
                </c:pt>
                <c:pt idx="11">
                  <c:v>4.8</c:v>
                </c:pt>
                <c:pt idx="12">
                  <c:v>1.9</c:v>
                </c:pt>
                <c:pt idx="13">
                  <c:v>2</c:v>
                </c:pt>
              </c:numCache>
            </c:numRef>
          </c:val>
          <c:extLst>
            <c:ext xmlns:c16="http://schemas.microsoft.com/office/drawing/2014/chart" uri="{C3380CC4-5D6E-409C-BE32-E72D297353CC}">
              <c16:uniqueId val="{00000005-3A56-44EC-B3E1-885BAD0EC8B6}"/>
            </c:ext>
          </c:extLst>
        </c:ser>
        <c:ser>
          <c:idx val="6"/>
          <c:order val="6"/>
          <c:tx>
            <c:strRef>
              <c:f>'Stemte i 2017 nedbrudt'!$B$202</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nedbrudt'!$C$202:$P$202</c:f>
              <c:numCache>
                <c:formatCode>General</c:formatCode>
                <c:ptCount val="14"/>
                <c:pt idx="0">
                  <c:v>1.8</c:v>
                </c:pt>
                <c:pt idx="2">
                  <c:v>3</c:v>
                </c:pt>
                <c:pt idx="3">
                  <c:v>0</c:v>
                </c:pt>
                <c:pt idx="4">
                  <c:v>3.5</c:v>
                </c:pt>
                <c:pt idx="5">
                  <c:v>0</c:v>
                </c:pt>
                <c:pt idx="6">
                  <c:v>0</c:v>
                </c:pt>
                <c:pt idx="7">
                  <c:v>0</c:v>
                </c:pt>
                <c:pt idx="8">
                  <c:v>0</c:v>
                </c:pt>
                <c:pt idx="9">
                  <c:v>3.5</c:v>
                </c:pt>
                <c:pt idx="10">
                  <c:v>1</c:v>
                </c:pt>
                <c:pt idx="11">
                  <c:v>0</c:v>
                </c:pt>
                <c:pt idx="12">
                  <c:v>4.8</c:v>
                </c:pt>
                <c:pt idx="13">
                  <c:v>0.4</c:v>
                </c:pt>
              </c:numCache>
            </c:numRef>
          </c:val>
          <c:extLst>
            <c:ext xmlns:c16="http://schemas.microsoft.com/office/drawing/2014/chart" uri="{C3380CC4-5D6E-409C-BE32-E72D297353CC}">
              <c16:uniqueId val="{00000006-3A56-44EC-B3E1-885BAD0EC8B6}"/>
            </c:ext>
          </c:extLst>
        </c:ser>
        <c:ser>
          <c:idx val="7"/>
          <c:order val="7"/>
          <c:tx>
            <c:strRef>
              <c:f>'Stemte i 2017 nedbrudt'!$B$203</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nedbrudt'!$C$203:$P$203</c:f>
              <c:numCache>
                <c:formatCode>General</c:formatCode>
                <c:ptCount val="14"/>
                <c:pt idx="0">
                  <c:v>3.2</c:v>
                </c:pt>
                <c:pt idx="2">
                  <c:v>2</c:v>
                </c:pt>
                <c:pt idx="3">
                  <c:v>0</c:v>
                </c:pt>
                <c:pt idx="4">
                  <c:v>6</c:v>
                </c:pt>
                <c:pt idx="5">
                  <c:v>0</c:v>
                </c:pt>
                <c:pt idx="6">
                  <c:v>0</c:v>
                </c:pt>
                <c:pt idx="7">
                  <c:v>3.8</c:v>
                </c:pt>
                <c:pt idx="8">
                  <c:v>0</c:v>
                </c:pt>
                <c:pt idx="9">
                  <c:v>8.4</c:v>
                </c:pt>
                <c:pt idx="10">
                  <c:v>1</c:v>
                </c:pt>
                <c:pt idx="11">
                  <c:v>1.3</c:v>
                </c:pt>
                <c:pt idx="12">
                  <c:v>5.2</c:v>
                </c:pt>
                <c:pt idx="13">
                  <c:v>3.2</c:v>
                </c:pt>
              </c:numCache>
            </c:numRef>
          </c:val>
          <c:extLst>
            <c:ext xmlns:c16="http://schemas.microsoft.com/office/drawing/2014/chart" uri="{C3380CC4-5D6E-409C-BE32-E72D297353CC}">
              <c16:uniqueId val="{00000007-3A56-44EC-B3E1-885BAD0EC8B6}"/>
            </c:ext>
          </c:extLst>
        </c:ser>
        <c:ser>
          <c:idx val="8"/>
          <c:order val="8"/>
          <c:tx>
            <c:strRef>
              <c:f>'Stemte i 2017 nedbrudt'!$B$204</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nedbrudt'!$C$204:$P$204</c:f>
              <c:numCache>
                <c:formatCode>General</c:formatCode>
                <c:ptCount val="14"/>
                <c:pt idx="0">
                  <c:v>8.4</c:v>
                </c:pt>
                <c:pt idx="2">
                  <c:v>9.4</c:v>
                </c:pt>
                <c:pt idx="3">
                  <c:v>24.4</c:v>
                </c:pt>
                <c:pt idx="4">
                  <c:v>12</c:v>
                </c:pt>
                <c:pt idx="5">
                  <c:v>17.2</c:v>
                </c:pt>
                <c:pt idx="6">
                  <c:v>30.4</c:v>
                </c:pt>
                <c:pt idx="7">
                  <c:v>18.100000000000001</c:v>
                </c:pt>
                <c:pt idx="8">
                  <c:v>6.4</c:v>
                </c:pt>
                <c:pt idx="9">
                  <c:v>2.2999999999999998</c:v>
                </c:pt>
                <c:pt idx="10">
                  <c:v>7.7</c:v>
                </c:pt>
                <c:pt idx="11">
                  <c:v>12</c:v>
                </c:pt>
                <c:pt idx="12">
                  <c:v>9.8000000000000007</c:v>
                </c:pt>
                <c:pt idx="13">
                  <c:v>5.3</c:v>
                </c:pt>
              </c:numCache>
            </c:numRef>
          </c:val>
          <c:extLst>
            <c:ext xmlns:c16="http://schemas.microsoft.com/office/drawing/2014/chart" uri="{C3380CC4-5D6E-409C-BE32-E72D297353CC}">
              <c16:uniqueId val="{00000008-3A56-44EC-B3E1-885BAD0EC8B6}"/>
            </c:ext>
          </c:extLst>
        </c:ser>
        <c:ser>
          <c:idx val="9"/>
          <c:order val="9"/>
          <c:tx>
            <c:strRef>
              <c:f>'Stemte i 2017 nedbrudt'!$B$205</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'Stemte i 2017 nedbrudt'!$C$195:$P$195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'Stemte i 2017 nedbrudt'!$C$205:$P$205</c:f>
              <c:numCache>
                <c:formatCode>General</c:formatCode>
                <c:ptCount val="14"/>
                <c:pt idx="0">
                  <c:v>71.400000000000006</c:v>
                </c:pt>
                <c:pt idx="2">
                  <c:v>68.599999999999994</c:v>
                </c:pt>
                <c:pt idx="3">
                  <c:v>56.4</c:v>
                </c:pt>
                <c:pt idx="4">
                  <c:v>66.599999999999994</c:v>
                </c:pt>
                <c:pt idx="5">
                  <c:v>46.4</c:v>
                </c:pt>
                <c:pt idx="6">
                  <c:v>43.7</c:v>
                </c:pt>
                <c:pt idx="7">
                  <c:v>69.099999999999994</c:v>
                </c:pt>
                <c:pt idx="8">
                  <c:v>88.6</c:v>
                </c:pt>
                <c:pt idx="9">
                  <c:v>70.599999999999994</c:v>
                </c:pt>
                <c:pt idx="10">
                  <c:v>73.400000000000006</c:v>
                </c:pt>
                <c:pt idx="11">
                  <c:v>70.8</c:v>
                </c:pt>
                <c:pt idx="12">
                  <c:v>64.400000000000006</c:v>
                </c:pt>
                <c:pt idx="13">
                  <c:v>76.400000000000006</c:v>
                </c:pt>
              </c:numCache>
            </c:numRef>
          </c:val>
          <c:extLst>
            <c:ext xmlns:c16="http://schemas.microsoft.com/office/drawing/2014/chart" uri="{C3380CC4-5D6E-409C-BE32-E72D297353CC}">
              <c16:uniqueId val="{00000009-3A56-44EC-B3E1-885BAD0EC8B6}"/>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nedbrudt'!$B$6</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nedbrudt'!$C$6:$P$6</c:f>
              <c:numCache>
                <c:formatCode>General</c:formatCode>
                <c:ptCount val="14"/>
                <c:pt idx="0">
                  <c:v>48</c:v>
                </c:pt>
                <c:pt idx="2">
                  <c:v>48.7</c:v>
                </c:pt>
                <c:pt idx="3">
                  <c:v>38.799999999999997</c:v>
                </c:pt>
                <c:pt idx="4">
                  <c:v>49.2</c:v>
                </c:pt>
                <c:pt idx="5">
                  <c:v>57</c:v>
                </c:pt>
                <c:pt idx="6">
                  <c:v>0</c:v>
                </c:pt>
                <c:pt idx="7">
                  <c:v>41.4</c:v>
                </c:pt>
                <c:pt idx="8">
                  <c:v>36.700000000000003</c:v>
                </c:pt>
                <c:pt idx="9">
                  <c:v>49.2</c:v>
                </c:pt>
                <c:pt idx="10">
                  <c:v>56.5</c:v>
                </c:pt>
                <c:pt idx="11">
                  <c:v>43</c:v>
                </c:pt>
                <c:pt idx="12">
                  <c:v>59.9</c:v>
                </c:pt>
                <c:pt idx="13">
                  <c:v>46.3</c:v>
                </c:pt>
              </c:numCache>
            </c:numRef>
          </c:val>
          <c:extLst>
            <c:ext xmlns:c16="http://schemas.microsoft.com/office/drawing/2014/chart" uri="{C3380CC4-5D6E-409C-BE32-E72D297353CC}">
              <c16:uniqueId val="{00000000-1D57-43E6-AADA-830A3FB80072}"/>
            </c:ext>
          </c:extLst>
        </c:ser>
        <c:ser>
          <c:idx val="1"/>
          <c:order val="1"/>
          <c:tx>
            <c:strRef>
              <c:f>'Stemme i 2021 nedbrudt'!$B$7</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nedbrudt'!$C$7:$P$7</c:f>
              <c:numCache>
                <c:formatCode>General</c:formatCode>
                <c:ptCount val="14"/>
                <c:pt idx="0">
                  <c:v>52</c:v>
                </c:pt>
                <c:pt idx="2">
                  <c:v>51.3</c:v>
                </c:pt>
                <c:pt idx="3">
                  <c:v>61.2</c:v>
                </c:pt>
                <c:pt idx="4">
                  <c:v>50.8</c:v>
                </c:pt>
                <c:pt idx="5">
                  <c:v>43</c:v>
                </c:pt>
                <c:pt idx="6">
                  <c:v>100</c:v>
                </c:pt>
                <c:pt idx="7">
                  <c:v>58.6</c:v>
                </c:pt>
                <c:pt idx="8">
                  <c:v>63.3</c:v>
                </c:pt>
                <c:pt idx="9">
                  <c:v>50.8</c:v>
                </c:pt>
                <c:pt idx="10">
                  <c:v>43.5</c:v>
                </c:pt>
                <c:pt idx="11">
                  <c:v>57</c:v>
                </c:pt>
                <c:pt idx="12">
                  <c:v>40.1</c:v>
                </c:pt>
                <c:pt idx="13">
                  <c:v>53.7</c:v>
                </c:pt>
              </c:numCache>
            </c:numRef>
          </c:val>
          <c:extLst>
            <c:ext xmlns:c16="http://schemas.microsoft.com/office/drawing/2014/chart" uri="{C3380CC4-5D6E-409C-BE32-E72D297353CC}">
              <c16:uniqueId val="{00000001-1D57-43E6-AADA-830A3FB80072}"/>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Resultat_BL_Kom21_Odense!$G$47:$G$53</c:f>
              <c:strCache>
                <c:ptCount val="7"/>
                <c:pt idx="0">
                  <c:v>Andet</c:v>
                </c:pt>
                <c:pt idx="1">
                  <c:v>Udlejningsbolig ejet af kommunen</c:v>
                </c:pt>
                <c:pt idx="2">
                  <c:v>Andelsbolig</c:v>
                </c:pt>
                <c:pt idx="3">
                  <c:v>Ejerlejlighed</c:v>
                </c:pt>
                <c:pt idx="4">
                  <c:v>Lejebolig ejet af privat udvyder af udlejningsboliger</c:v>
                </c:pt>
                <c:pt idx="5">
                  <c:v>Lejebolig ejet af almen boligorganisation</c:v>
                </c:pt>
                <c:pt idx="6">
                  <c:v>Eget hus</c:v>
                </c:pt>
              </c:strCache>
            </c:strRef>
          </c:cat>
          <c:val>
            <c:numRef>
              <c:f>Resultat_BL_Kom21_Odense!$H$47:$H$53</c:f>
              <c:numCache>
                <c:formatCode>General</c:formatCode>
                <c:ptCount val="7"/>
                <c:pt idx="0">
                  <c:v>2</c:v>
                </c:pt>
                <c:pt idx="1">
                  <c:v>0.2</c:v>
                </c:pt>
                <c:pt idx="2">
                  <c:v>5.0999999999999996</c:v>
                </c:pt>
                <c:pt idx="3">
                  <c:v>6.9</c:v>
                </c:pt>
                <c:pt idx="4">
                  <c:v>19.100000000000001</c:v>
                </c:pt>
                <c:pt idx="5">
                  <c:v>26.9</c:v>
                </c:pt>
                <c:pt idx="6">
                  <c:v>39.799999999999997</c:v>
                </c:pt>
              </c:numCache>
            </c:numRef>
          </c:val>
          <c:extLst>
            <c:ext xmlns:c16="http://schemas.microsoft.com/office/drawing/2014/chart" uri="{C3380CC4-5D6E-409C-BE32-E72D297353CC}">
              <c16:uniqueId val="{00000000-70F4-4549-8976-9F312BDA974A}"/>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nedbrudt'!$B$13</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nedbrudt'!$C$13:$P$13</c:f>
              <c:numCache>
                <c:formatCode>General</c:formatCode>
                <c:ptCount val="14"/>
                <c:pt idx="0">
                  <c:v>44.4</c:v>
                </c:pt>
                <c:pt idx="2">
                  <c:v>50</c:v>
                </c:pt>
                <c:pt idx="3">
                  <c:v>30.4</c:v>
                </c:pt>
                <c:pt idx="4">
                  <c:v>73</c:v>
                </c:pt>
                <c:pt idx="5">
                  <c:v>41.7</c:v>
                </c:pt>
                <c:pt idx="6">
                  <c:v>33.299999999999997</c:v>
                </c:pt>
                <c:pt idx="7">
                  <c:v>25.2</c:v>
                </c:pt>
                <c:pt idx="8">
                  <c:v>51.5</c:v>
                </c:pt>
                <c:pt idx="9">
                  <c:v>51.5</c:v>
                </c:pt>
                <c:pt idx="10">
                  <c:v>67.900000000000006</c:v>
                </c:pt>
                <c:pt idx="11">
                  <c:v>40.700000000000003</c:v>
                </c:pt>
                <c:pt idx="12">
                  <c:v>40.700000000000003</c:v>
                </c:pt>
                <c:pt idx="13">
                  <c:v>39.6</c:v>
                </c:pt>
              </c:numCache>
            </c:numRef>
          </c:val>
          <c:extLst>
            <c:ext xmlns:c16="http://schemas.microsoft.com/office/drawing/2014/chart" uri="{C3380CC4-5D6E-409C-BE32-E72D297353CC}">
              <c16:uniqueId val="{00000000-5E71-41CB-A4C8-7137F73EF820}"/>
            </c:ext>
          </c:extLst>
        </c:ser>
        <c:ser>
          <c:idx val="1"/>
          <c:order val="1"/>
          <c:tx>
            <c:strRef>
              <c:f>'Stemme i 2021 nedbrudt'!$B$14</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nedbrudt'!$C$14:$P$14</c:f>
              <c:numCache>
                <c:formatCode>General</c:formatCode>
                <c:ptCount val="14"/>
                <c:pt idx="0">
                  <c:v>55.6</c:v>
                </c:pt>
                <c:pt idx="2">
                  <c:v>50</c:v>
                </c:pt>
                <c:pt idx="3">
                  <c:v>69.599999999999994</c:v>
                </c:pt>
                <c:pt idx="4">
                  <c:v>27</c:v>
                </c:pt>
                <c:pt idx="5">
                  <c:v>58.3</c:v>
                </c:pt>
                <c:pt idx="6">
                  <c:v>66.7</c:v>
                </c:pt>
                <c:pt idx="7">
                  <c:v>74.8</c:v>
                </c:pt>
                <c:pt idx="8">
                  <c:v>48.5</c:v>
                </c:pt>
                <c:pt idx="9">
                  <c:v>48.5</c:v>
                </c:pt>
                <c:pt idx="10">
                  <c:v>32.1</c:v>
                </c:pt>
                <c:pt idx="11">
                  <c:v>59.3</c:v>
                </c:pt>
                <c:pt idx="12">
                  <c:v>59.3</c:v>
                </c:pt>
                <c:pt idx="13">
                  <c:v>60.4</c:v>
                </c:pt>
              </c:numCache>
            </c:numRef>
          </c:val>
          <c:extLst>
            <c:ext xmlns:c16="http://schemas.microsoft.com/office/drawing/2014/chart" uri="{C3380CC4-5D6E-409C-BE32-E72D297353CC}">
              <c16:uniqueId val="{00000001-5E71-41CB-A4C8-7137F73EF820}"/>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nedbrudt'!$B$19</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nedbrudt'!$C$19:$P$19</c:f>
              <c:numCache>
                <c:formatCode>General</c:formatCode>
                <c:ptCount val="14"/>
                <c:pt idx="0">
                  <c:v>30.2</c:v>
                </c:pt>
                <c:pt idx="2">
                  <c:v>29.5</c:v>
                </c:pt>
                <c:pt idx="3">
                  <c:v>36.4</c:v>
                </c:pt>
                <c:pt idx="4">
                  <c:v>25.6</c:v>
                </c:pt>
                <c:pt idx="5">
                  <c:v>31.1</c:v>
                </c:pt>
                <c:pt idx="6">
                  <c:v>16.7</c:v>
                </c:pt>
                <c:pt idx="7">
                  <c:v>21.2</c:v>
                </c:pt>
                <c:pt idx="8">
                  <c:v>13.5</c:v>
                </c:pt>
                <c:pt idx="9">
                  <c:v>43.4</c:v>
                </c:pt>
                <c:pt idx="10">
                  <c:v>47.6</c:v>
                </c:pt>
                <c:pt idx="11">
                  <c:v>50.5</c:v>
                </c:pt>
                <c:pt idx="12">
                  <c:v>24.6</c:v>
                </c:pt>
                <c:pt idx="13">
                  <c:v>27.1</c:v>
                </c:pt>
              </c:numCache>
            </c:numRef>
          </c:val>
          <c:extLst>
            <c:ext xmlns:c16="http://schemas.microsoft.com/office/drawing/2014/chart" uri="{C3380CC4-5D6E-409C-BE32-E72D297353CC}">
              <c16:uniqueId val="{00000000-A90D-4AF3-AD59-0B50200A0794}"/>
            </c:ext>
          </c:extLst>
        </c:ser>
        <c:ser>
          <c:idx val="1"/>
          <c:order val="1"/>
          <c:tx>
            <c:strRef>
              <c:f>'Stemme i 2021 nedbrudt'!$B$20</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nedbrudt'!$C$20:$P$20</c:f>
              <c:numCache>
                <c:formatCode>General</c:formatCode>
                <c:ptCount val="14"/>
                <c:pt idx="0">
                  <c:v>69.8</c:v>
                </c:pt>
                <c:pt idx="2">
                  <c:v>70.5</c:v>
                </c:pt>
                <c:pt idx="3">
                  <c:v>63.6</c:v>
                </c:pt>
                <c:pt idx="4">
                  <c:v>74.400000000000006</c:v>
                </c:pt>
                <c:pt idx="5">
                  <c:v>68.900000000000006</c:v>
                </c:pt>
                <c:pt idx="6">
                  <c:v>83.3</c:v>
                </c:pt>
                <c:pt idx="7">
                  <c:v>78.8</c:v>
                </c:pt>
                <c:pt idx="8">
                  <c:v>86.5</c:v>
                </c:pt>
                <c:pt idx="9">
                  <c:v>56.6</c:v>
                </c:pt>
                <c:pt idx="10">
                  <c:v>52.4</c:v>
                </c:pt>
                <c:pt idx="11">
                  <c:v>49.5</c:v>
                </c:pt>
                <c:pt idx="12">
                  <c:v>75.400000000000006</c:v>
                </c:pt>
                <c:pt idx="13">
                  <c:v>72.900000000000006</c:v>
                </c:pt>
              </c:numCache>
            </c:numRef>
          </c:val>
          <c:extLst>
            <c:ext xmlns:c16="http://schemas.microsoft.com/office/drawing/2014/chart" uri="{C3380CC4-5D6E-409C-BE32-E72D297353CC}">
              <c16:uniqueId val="{00000001-A90D-4AF3-AD59-0B50200A0794}"/>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nedbrudt'!$B$26</c:f>
              <c:strCache>
                <c:ptCount val="1"/>
                <c:pt idx="0">
                  <c:v>De er for korte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nedbrudt'!$C$25:$P$25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nedbrudt'!$C$26:$P$26</c:f>
              <c:numCache>
                <c:formatCode>General</c:formatCode>
                <c:ptCount val="14"/>
                <c:pt idx="0">
                  <c:v>2</c:v>
                </c:pt>
                <c:pt idx="2">
                  <c:v>1.3</c:v>
                </c:pt>
                <c:pt idx="3">
                  <c:v>0</c:v>
                </c:pt>
                <c:pt idx="4">
                  <c:v>0</c:v>
                </c:pt>
                <c:pt idx="5">
                  <c:v>0</c:v>
                </c:pt>
                <c:pt idx="6">
                  <c:v>0</c:v>
                </c:pt>
                <c:pt idx="7">
                  <c:v>0</c:v>
                </c:pt>
                <c:pt idx="8">
                  <c:v>0</c:v>
                </c:pt>
                <c:pt idx="9">
                  <c:v>0</c:v>
                </c:pt>
                <c:pt idx="10">
                  <c:v>0</c:v>
                </c:pt>
                <c:pt idx="11">
                  <c:v>15.5</c:v>
                </c:pt>
                <c:pt idx="12">
                  <c:v>4.0999999999999996</c:v>
                </c:pt>
                <c:pt idx="13">
                  <c:v>3.1</c:v>
                </c:pt>
              </c:numCache>
            </c:numRef>
          </c:val>
          <c:extLst>
            <c:ext xmlns:c16="http://schemas.microsoft.com/office/drawing/2014/chart" uri="{C3380CC4-5D6E-409C-BE32-E72D297353CC}">
              <c16:uniqueId val="{00000000-7277-439A-A5D1-58D16D690928}"/>
            </c:ext>
          </c:extLst>
        </c:ser>
        <c:ser>
          <c:idx val="1"/>
          <c:order val="1"/>
          <c:tx>
            <c:strRef>
              <c:f>'Stemme i 2021 nedbrudt'!$B$27</c:f>
              <c:strCache>
                <c:ptCount val="1"/>
                <c:pt idx="0">
                  <c:v>De er rimelige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nedbrudt'!$C$25:$P$25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nedbrudt'!$C$27:$P$27</c:f>
              <c:numCache>
                <c:formatCode>General</c:formatCode>
                <c:ptCount val="14"/>
                <c:pt idx="0">
                  <c:v>28.1</c:v>
                </c:pt>
                <c:pt idx="2">
                  <c:v>28.1</c:v>
                </c:pt>
                <c:pt idx="3">
                  <c:v>13.1</c:v>
                </c:pt>
                <c:pt idx="4">
                  <c:v>13.5</c:v>
                </c:pt>
                <c:pt idx="5">
                  <c:v>32.1</c:v>
                </c:pt>
                <c:pt idx="6">
                  <c:v>16.7</c:v>
                </c:pt>
                <c:pt idx="7">
                  <c:v>36.4</c:v>
                </c:pt>
                <c:pt idx="8">
                  <c:v>39.4</c:v>
                </c:pt>
                <c:pt idx="9">
                  <c:v>10.4</c:v>
                </c:pt>
                <c:pt idx="10">
                  <c:v>14.1</c:v>
                </c:pt>
                <c:pt idx="11">
                  <c:v>28.1</c:v>
                </c:pt>
                <c:pt idx="12">
                  <c:v>33.299999999999997</c:v>
                </c:pt>
                <c:pt idx="13">
                  <c:v>33.1</c:v>
                </c:pt>
              </c:numCache>
            </c:numRef>
          </c:val>
          <c:extLst>
            <c:ext xmlns:c16="http://schemas.microsoft.com/office/drawing/2014/chart" uri="{C3380CC4-5D6E-409C-BE32-E72D297353CC}">
              <c16:uniqueId val="{00000001-7277-439A-A5D1-58D16D690928}"/>
            </c:ext>
          </c:extLst>
        </c:ser>
        <c:ser>
          <c:idx val="2"/>
          <c:order val="2"/>
          <c:tx>
            <c:strRef>
              <c:f>'Stemme i 2021 nedbrudt'!$B$28</c:f>
              <c:strCache>
                <c:ptCount val="1"/>
                <c:pt idx="0">
                  <c:v>De er for lange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nedbrudt'!$C$25:$P$25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nedbrudt'!$C$28:$P$28</c:f>
              <c:numCache>
                <c:formatCode>General</c:formatCode>
                <c:ptCount val="14"/>
                <c:pt idx="0">
                  <c:v>69.8</c:v>
                </c:pt>
                <c:pt idx="2">
                  <c:v>70.599999999999994</c:v>
                </c:pt>
                <c:pt idx="3">
                  <c:v>86.9</c:v>
                </c:pt>
                <c:pt idx="4">
                  <c:v>86.5</c:v>
                </c:pt>
                <c:pt idx="5">
                  <c:v>67.900000000000006</c:v>
                </c:pt>
                <c:pt idx="6">
                  <c:v>83.3</c:v>
                </c:pt>
                <c:pt idx="7">
                  <c:v>63.6</c:v>
                </c:pt>
                <c:pt idx="8">
                  <c:v>60.6</c:v>
                </c:pt>
                <c:pt idx="9">
                  <c:v>89.6</c:v>
                </c:pt>
                <c:pt idx="10">
                  <c:v>85.9</c:v>
                </c:pt>
                <c:pt idx="11">
                  <c:v>56.4</c:v>
                </c:pt>
                <c:pt idx="12">
                  <c:v>62.6</c:v>
                </c:pt>
                <c:pt idx="13">
                  <c:v>63.8</c:v>
                </c:pt>
              </c:numCache>
            </c:numRef>
          </c:val>
          <c:extLst>
            <c:ext xmlns:c16="http://schemas.microsoft.com/office/drawing/2014/chart" uri="{C3380CC4-5D6E-409C-BE32-E72D297353CC}">
              <c16:uniqueId val="{00000002-7277-439A-A5D1-58D16D690928}"/>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nedbrudt'!$B$33</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nedbrudt'!$C$33:$P$33</c:f>
              <c:numCache>
                <c:formatCode>General</c:formatCode>
                <c:ptCount val="14"/>
                <c:pt idx="0">
                  <c:v>92.7</c:v>
                </c:pt>
                <c:pt idx="2">
                  <c:v>95</c:v>
                </c:pt>
                <c:pt idx="3">
                  <c:v>100</c:v>
                </c:pt>
                <c:pt idx="4">
                  <c:v>100</c:v>
                </c:pt>
                <c:pt idx="5">
                  <c:v>100</c:v>
                </c:pt>
                <c:pt idx="6">
                  <c:v>100</c:v>
                </c:pt>
                <c:pt idx="7">
                  <c:v>93.6</c:v>
                </c:pt>
                <c:pt idx="8">
                  <c:v>89.7</c:v>
                </c:pt>
                <c:pt idx="9">
                  <c:v>97</c:v>
                </c:pt>
                <c:pt idx="10">
                  <c:v>95.5</c:v>
                </c:pt>
                <c:pt idx="11">
                  <c:v>95.3</c:v>
                </c:pt>
                <c:pt idx="12">
                  <c:v>95.3</c:v>
                </c:pt>
                <c:pt idx="13">
                  <c:v>85.6</c:v>
                </c:pt>
              </c:numCache>
            </c:numRef>
          </c:val>
          <c:extLst>
            <c:ext xmlns:c16="http://schemas.microsoft.com/office/drawing/2014/chart" uri="{C3380CC4-5D6E-409C-BE32-E72D297353CC}">
              <c16:uniqueId val="{00000000-6878-45DB-9274-7364CEAF65E9}"/>
            </c:ext>
          </c:extLst>
        </c:ser>
        <c:ser>
          <c:idx val="1"/>
          <c:order val="1"/>
          <c:tx>
            <c:strRef>
              <c:f>'Stemme i 2021 nedbrudt'!$B$34</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nedbrudt'!$C$34:$P$34</c:f>
              <c:numCache>
                <c:formatCode>General</c:formatCode>
                <c:ptCount val="14"/>
                <c:pt idx="0">
                  <c:v>7.3</c:v>
                </c:pt>
                <c:pt idx="2">
                  <c:v>5</c:v>
                </c:pt>
                <c:pt idx="3">
                  <c:v>0</c:v>
                </c:pt>
                <c:pt idx="4">
                  <c:v>0</c:v>
                </c:pt>
                <c:pt idx="5">
                  <c:v>0</c:v>
                </c:pt>
                <c:pt idx="6">
                  <c:v>0</c:v>
                </c:pt>
                <c:pt idx="7">
                  <c:v>6.4</c:v>
                </c:pt>
                <c:pt idx="8">
                  <c:v>10.3</c:v>
                </c:pt>
                <c:pt idx="9">
                  <c:v>3</c:v>
                </c:pt>
                <c:pt idx="10">
                  <c:v>4.5</c:v>
                </c:pt>
                <c:pt idx="11">
                  <c:v>4.7</c:v>
                </c:pt>
                <c:pt idx="12">
                  <c:v>4.7</c:v>
                </c:pt>
                <c:pt idx="13">
                  <c:v>14.4</c:v>
                </c:pt>
              </c:numCache>
            </c:numRef>
          </c:val>
          <c:extLst>
            <c:ext xmlns:c16="http://schemas.microsoft.com/office/drawing/2014/chart" uri="{C3380CC4-5D6E-409C-BE32-E72D297353CC}">
              <c16:uniqueId val="{00000001-6878-45DB-9274-7364CEAF65E9}"/>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nedbrudt'!$B$40</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nedbrudt'!$C$40:$P$40</c:f>
              <c:numCache>
                <c:formatCode>General</c:formatCode>
                <c:ptCount val="14"/>
                <c:pt idx="0">
                  <c:v>82.8</c:v>
                </c:pt>
                <c:pt idx="2">
                  <c:v>85.5</c:v>
                </c:pt>
                <c:pt idx="3">
                  <c:v>76.400000000000006</c:v>
                </c:pt>
                <c:pt idx="4">
                  <c:v>70.7</c:v>
                </c:pt>
                <c:pt idx="5">
                  <c:v>75.5</c:v>
                </c:pt>
                <c:pt idx="6">
                  <c:v>83.3</c:v>
                </c:pt>
                <c:pt idx="7">
                  <c:v>74.400000000000006</c:v>
                </c:pt>
                <c:pt idx="8">
                  <c:v>85.3</c:v>
                </c:pt>
                <c:pt idx="9">
                  <c:v>93.8</c:v>
                </c:pt>
                <c:pt idx="10">
                  <c:v>89</c:v>
                </c:pt>
                <c:pt idx="11">
                  <c:v>83</c:v>
                </c:pt>
                <c:pt idx="12">
                  <c:v>78</c:v>
                </c:pt>
                <c:pt idx="13">
                  <c:v>82.6</c:v>
                </c:pt>
              </c:numCache>
            </c:numRef>
          </c:val>
          <c:extLst>
            <c:ext xmlns:c16="http://schemas.microsoft.com/office/drawing/2014/chart" uri="{C3380CC4-5D6E-409C-BE32-E72D297353CC}">
              <c16:uniqueId val="{00000000-1A99-4324-AA50-FA224EFFB6A6}"/>
            </c:ext>
          </c:extLst>
        </c:ser>
        <c:ser>
          <c:idx val="1"/>
          <c:order val="1"/>
          <c:tx>
            <c:strRef>
              <c:f>'Stemme i 2021 nedbrudt'!$B$41</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nedbrudt'!$C$5:$P$5</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nedbrudt'!$C$41:$P$41</c:f>
              <c:numCache>
                <c:formatCode>General</c:formatCode>
                <c:ptCount val="14"/>
                <c:pt idx="0">
                  <c:v>17.2</c:v>
                </c:pt>
                <c:pt idx="2">
                  <c:v>14.5</c:v>
                </c:pt>
                <c:pt idx="3">
                  <c:v>23.6</c:v>
                </c:pt>
                <c:pt idx="4">
                  <c:v>29.3</c:v>
                </c:pt>
                <c:pt idx="5">
                  <c:v>24.5</c:v>
                </c:pt>
                <c:pt idx="6">
                  <c:v>16.7</c:v>
                </c:pt>
                <c:pt idx="7">
                  <c:v>25.6</c:v>
                </c:pt>
                <c:pt idx="8">
                  <c:v>14.7</c:v>
                </c:pt>
                <c:pt idx="9">
                  <c:v>6.2</c:v>
                </c:pt>
                <c:pt idx="10">
                  <c:v>11</c:v>
                </c:pt>
                <c:pt idx="11">
                  <c:v>17</c:v>
                </c:pt>
                <c:pt idx="12">
                  <c:v>22</c:v>
                </c:pt>
                <c:pt idx="13">
                  <c:v>17.399999999999999</c:v>
                </c:pt>
              </c:numCache>
            </c:numRef>
          </c:val>
          <c:extLst>
            <c:ext xmlns:c16="http://schemas.microsoft.com/office/drawing/2014/chart" uri="{C3380CC4-5D6E-409C-BE32-E72D297353CC}">
              <c16:uniqueId val="{00000001-1A99-4324-AA50-FA224EFFB6A6}"/>
            </c:ext>
          </c:extLst>
        </c:ser>
        <c:dLbls>
          <c:showLegendKey val="0"/>
          <c:showVal val="0"/>
          <c:showCatName val="0"/>
          <c:showSerName val="0"/>
          <c:showPercent val="0"/>
          <c:showBubbleSize val="0"/>
        </c:dLbls>
        <c:gapWidth val="150"/>
        <c:overlap val="100"/>
        <c:axId val="553778680"/>
        <c:axId val="553779320"/>
      </c:barChart>
      <c:catAx>
        <c:axId val="55377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9320"/>
        <c:crosses val="autoZero"/>
        <c:auto val="1"/>
        <c:lblAlgn val="ctr"/>
        <c:lblOffset val="100"/>
        <c:noMultiLvlLbl val="0"/>
      </c:catAx>
      <c:valAx>
        <c:axId val="55377932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3778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nedbrudt'!$B$49</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nedbrudt'!$C$49:$P$49</c:f>
              <c:numCache>
                <c:formatCode>General</c:formatCode>
                <c:ptCount val="14"/>
                <c:pt idx="0">
                  <c:v>7.4</c:v>
                </c:pt>
                <c:pt idx="2">
                  <c:v>6.9</c:v>
                </c:pt>
                <c:pt idx="3">
                  <c:v>2</c:v>
                </c:pt>
                <c:pt idx="4">
                  <c:v>0</c:v>
                </c:pt>
                <c:pt idx="5">
                  <c:v>14.6</c:v>
                </c:pt>
                <c:pt idx="6">
                  <c:v>33.299999999999997</c:v>
                </c:pt>
                <c:pt idx="7">
                  <c:v>11.3</c:v>
                </c:pt>
                <c:pt idx="8">
                  <c:v>5.2</c:v>
                </c:pt>
                <c:pt idx="9">
                  <c:v>3</c:v>
                </c:pt>
                <c:pt idx="10">
                  <c:v>7.4</c:v>
                </c:pt>
                <c:pt idx="11">
                  <c:v>2.7</c:v>
                </c:pt>
                <c:pt idx="12">
                  <c:v>9.6</c:v>
                </c:pt>
                <c:pt idx="13">
                  <c:v>6.7</c:v>
                </c:pt>
              </c:numCache>
            </c:numRef>
          </c:val>
          <c:extLst>
            <c:ext xmlns:c16="http://schemas.microsoft.com/office/drawing/2014/chart" uri="{C3380CC4-5D6E-409C-BE32-E72D297353CC}">
              <c16:uniqueId val="{00000000-FC15-4A17-AF8E-6BD7E957A21C}"/>
            </c:ext>
          </c:extLst>
        </c:ser>
        <c:ser>
          <c:idx val="1"/>
          <c:order val="1"/>
          <c:tx>
            <c:strRef>
              <c:f>'Stemme i 2021 nedbrudt'!$B$50</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nedbrudt'!$C$50:$P$50</c:f>
              <c:numCache>
                <c:formatCode>General</c:formatCode>
                <c:ptCount val="14"/>
                <c:pt idx="0">
                  <c:v>8.3000000000000007</c:v>
                </c:pt>
                <c:pt idx="2">
                  <c:v>9.4</c:v>
                </c:pt>
                <c:pt idx="3">
                  <c:v>3.9</c:v>
                </c:pt>
                <c:pt idx="4">
                  <c:v>0</c:v>
                </c:pt>
                <c:pt idx="5">
                  <c:v>5.2</c:v>
                </c:pt>
                <c:pt idx="6">
                  <c:v>0</c:v>
                </c:pt>
                <c:pt idx="7">
                  <c:v>8.1999999999999993</c:v>
                </c:pt>
                <c:pt idx="8">
                  <c:v>5.2</c:v>
                </c:pt>
                <c:pt idx="9">
                  <c:v>12</c:v>
                </c:pt>
                <c:pt idx="10">
                  <c:v>3.9</c:v>
                </c:pt>
                <c:pt idx="11">
                  <c:v>24.3</c:v>
                </c:pt>
                <c:pt idx="12">
                  <c:v>12.1</c:v>
                </c:pt>
                <c:pt idx="13">
                  <c:v>7.3</c:v>
                </c:pt>
              </c:numCache>
            </c:numRef>
          </c:val>
          <c:extLst>
            <c:ext xmlns:c16="http://schemas.microsoft.com/office/drawing/2014/chart" uri="{C3380CC4-5D6E-409C-BE32-E72D297353CC}">
              <c16:uniqueId val="{00000001-FC15-4A17-AF8E-6BD7E957A21C}"/>
            </c:ext>
          </c:extLst>
        </c:ser>
        <c:ser>
          <c:idx val="2"/>
          <c:order val="2"/>
          <c:tx>
            <c:strRef>
              <c:f>'Stemme i 2021 nedbrudt'!$B$51</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nedbrudt'!$C$51:$P$51</c:f>
              <c:numCache>
                <c:formatCode>General</c:formatCode>
                <c:ptCount val="14"/>
                <c:pt idx="0">
                  <c:v>8.6</c:v>
                </c:pt>
                <c:pt idx="2">
                  <c:v>11.9</c:v>
                </c:pt>
                <c:pt idx="3">
                  <c:v>9.1</c:v>
                </c:pt>
                <c:pt idx="4">
                  <c:v>15.8</c:v>
                </c:pt>
                <c:pt idx="5">
                  <c:v>9.6999999999999993</c:v>
                </c:pt>
                <c:pt idx="7">
                  <c:v>14</c:v>
                </c:pt>
                <c:pt idx="8">
                  <c:v>6.2</c:v>
                </c:pt>
                <c:pt idx="9">
                  <c:v>7.5</c:v>
                </c:pt>
                <c:pt idx="10">
                  <c:v>10.1</c:v>
                </c:pt>
                <c:pt idx="11">
                  <c:v>2.7</c:v>
                </c:pt>
                <c:pt idx="12">
                  <c:v>11.2</c:v>
                </c:pt>
                <c:pt idx="13">
                  <c:v>4.0999999999999996</c:v>
                </c:pt>
              </c:numCache>
            </c:numRef>
          </c:val>
          <c:extLst>
            <c:ext xmlns:c16="http://schemas.microsoft.com/office/drawing/2014/chart" uri="{C3380CC4-5D6E-409C-BE32-E72D297353CC}">
              <c16:uniqueId val="{00000002-FC15-4A17-AF8E-6BD7E957A21C}"/>
            </c:ext>
          </c:extLst>
        </c:ser>
        <c:ser>
          <c:idx val="3"/>
          <c:order val="3"/>
          <c:tx>
            <c:strRef>
              <c:f>'Stemme i 2021 nedbrudt'!$B$52</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nedbrudt'!$C$52:$P$52</c:f>
              <c:numCache>
                <c:formatCode>General</c:formatCode>
                <c:ptCount val="14"/>
                <c:pt idx="0">
                  <c:v>10.8</c:v>
                </c:pt>
                <c:pt idx="2">
                  <c:v>11.6</c:v>
                </c:pt>
                <c:pt idx="3">
                  <c:v>11.1</c:v>
                </c:pt>
                <c:pt idx="4">
                  <c:v>12.1</c:v>
                </c:pt>
                <c:pt idx="5">
                  <c:v>15.1</c:v>
                </c:pt>
                <c:pt idx="6">
                  <c:v>0</c:v>
                </c:pt>
                <c:pt idx="7">
                  <c:v>11.8</c:v>
                </c:pt>
                <c:pt idx="8">
                  <c:v>14.7</c:v>
                </c:pt>
                <c:pt idx="9">
                  <c:v>9.6</c:v>
                </c:pt>
                <c:pt idx="10">
                  <c:v>5</c:v>
                </c:pt>
                <c:pt idx="11">
                  <c:v>20.9</c:v>
                </c:pt>
                <c:pt idx="12">
                  <c:v>14.1</c:v>
                </c:pt>
                <c:pt idx="13">
                  <c:v>8.6999999999999993</c:v>
                </c:pt>
              </c:numCache>
            </c:numRef>
          </c:val>
          <c:extLst>
            <c:ext xmlns:c16="http://schemas.microsoft.com/office/drawing/2014/chart" uri="{C3380CC4-5D6E-409C-BE32-E72D297353CC}">
              <c16:uniqueId val="{00000003-FC15-4A17-AF8E-6BD7E957A21C}"/>
            </c:ext>
          </c:extLst>
        </c:ser>
        <c:ser>
          <c:idx val="4"/>
          <c:order val="4"/>
          <c:tx>
            <c:strRef>
              <c:f>'Stemme i 2021 nedbrudt'!$B$53</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nedbrudt'!$C$53:$P$53</c:f>
              <c:numCache>
                <c:formatCode>General</c:formatCode>
                <c:ptCount val="14"/>
                <c:pt idx="0">
                  <c:v>11.4</c:v>
                </c:pt>
                <c:pt idx="2">
                  <c:v>10.199999999999999</c:v>
                </c:pt>
                <c:pt idx="3">
                  <c:v>18.899999999999999</c:v>
                </c:pt>
                <c:pt idx="4">
                  <c:v>13.5</c:v>
                </c:pt>
                <c:pt idx="5">
                  <c:v>8.6999999999999993</c:v>
                </c:pt>
                <c:pt idx="6">
                  <c:v>0</c:v>
                </c:pt>
                <c:pt idx="7">
                  <c:v>4.7</c:v>
                </c:pt>
                <c:pt idx="8">
                  <c:v>19.899999999999999</c:v>
                </c:pt>
                <c:pt idx="9">
                  <c:v>8.1999999999999993</c:v>
                </c:pt>
                <c:pt idx="10">
                  <c:v>12.1</c:v>
                </c:pt>
                <c:pt idx="11">
                  <c:v>0</c:v>
                </c:pt>
                <c:pt idx="12">
                  <c:v>12.8</c:v>
                </c:pt>
                <c:pt idx="13">
                  <c:v>14</c:v>
                </c:pt>
              </c:numCache>
            </c:numRef>
          </c:val>
          <c:extLst>
            <c:ext xmlns:c16="http://schemas.microsoft.com/office/drawing/2014/chart" uri="{C3380CC4-5D6E-409C-BE32-E72D297353CC}">
              <c16:uniqueId val="{00000004-FC15-4A17-AF8E-6BD7E957A21C}"/>
            </c:ext>
          </c:extLst>
        </c:ser>
        <c:ser>
          <c:idx val="5"/>
          <c:order val="5"/>
          <c:tx>
            <c:strRef>
              <c:f>'Stemme i 2021 nedbrudt'!$B$54</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nedbrudt'!$C$54:$P$54</c:f>
              <c:numCache>
                <c:formatCode>General</c:formatCode>
                <c:ptCount val="14"/>
                <c:pt idx="0">
                  <c:v>12.2</c:v>
                </c:pt>
                <c:pt idx="2">
                  <c:v>11.1</c:v>
                </c:pt>
                <c:pt idx="3">
                  <c:v>7.7</c:v>
                </c:pt>
                <c:pt idx="4">
                  <c:v>27</c:v>
                </c:pt>
                <c:pt idx="5">
                  <c:v>11.8</c:v>
                </c:pt>
                <c:pt idx="6">
                  <c:v>50</c:v>
                </c:pt>
                <c:pt idx="7">
                  <c:v>10.9</c:v>
                </c:pt>
                <c:pt idx="8">
                  <c:v>0</c:v>
                </c:pt>
                <c:pt idx="9">
                  <c:v>11.5</c:v>
                </c:pt>
                <c:pt idx="10">
                  <c:v>13.2</c:v>
                </c:pt>
                <c:pt idx="11">
                  <c:v>18.7</c:v>
                </c:pt>
                <c:pt idx="12">
                  <c:v>8.9</c:v>
                </c:pt>
                <c:pt idx="13">
                  <c:v>13.9</c:v>
                </c:pt>
              </c:numCache>
            </c:numRef>
          </c:val>
          <c:extLst>
            <c:ext xmlns:c16="http://schemas.microsoft.com/office/drawing/2014/chart" uri="{C3380CC4-5D6E-409C-BE32-E72D297353CC}">
              <c16:uniqueId val="{00000005-FC15-4A17-AF8E-6BD7E957A21C}"/>
            </c:ext>
          </c:extLst>
        </c:ser>
        <c:ser>
          <c:idx val="6"/>
          <c:order val="6"/>
          <c:tx>
            <c:strRef>
              <c:f>'Stemme i 2021 nedbrudt'!$B$55</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nedbrudt'!$C$55:$P$55</c:f>
              <c:numCache>
                <c:formatCode>General</c:formatCode>
                <c:ptCount val="14"/>
                <c:pt idx="0">
                  <c:v>12.5</c:v>
                </c:pt>
                <c:pt idx="2">
                  <c:v>9.9</c:v>
                </c:pt>
                <c:pt idx="3">
                  <c:v>13.7</c:v>
                </c:pt>
                <c:pt idx="4">
                  <c:v>0</c:v>
                </c:pt>
                <c:pt idx="5">
                  <c:v>3.4</c:v>
                </c:pt>
                <c:pt idx="6">
                  <c:v>0</c:v>
                </c:pt>
                <c:pt idx="7">
                  <c:v>17.899999999999999</c:v>
                </c:pt>
                <c:pt idx="8">
                  <c:v>25.6</c:v>
                </c:pt>
                <c:pt idx="9">
                  <c:v>15.2</c:v>
                </c:pt>
                <c:pt idx="10">
                  <c:v>13</c:v>
                </c:pt>
                <c:pt idx="11">
                  <c:v>2.7</c:v>
                </c:pt>
                <c:pt idx="12">
                  <c:v>10.8</c:v>
                </c:pt>
                <c:pt idx="13">
                  <c:v>14.6</c:v>
                </c:pt>
              </c:numCache>
            </c:numRef>
          </c:val>
          <c:extLst>
            <c:ext xmlns:c16="http://schemas.microsoft.com/office/drawing/2014/chart" uri="{C3380CC4-5D6E-409C-BE32-E72D297353CC}">
              <c16:uniqueId val="{00000006-FC15-4A17-AF8E-6BD7E957A21C}"/>
            </c:ext>
          </c:extLst>
        </c:ser>
        <c:ser>
          <c:idx val="7"/>
          <c:order val="7"/>
          <c:tx>
            <c:strRef>
              <c:f>'Stemme i 2021 nedbrudt'!$B$56</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nedbrudt'!$C$56:$P$56</c:f>
              <c:numCache>
                <c:formatCode>General</c:formatCode>
                <c:ptCount val="14"/>
                <c:pt idx="0">
                  <c:v>11.5</c:v>
                </c:pt>
                <c:pt idx="2">
                  <c:v>11.2</c:v>
                </c:pt>
                <c:pt idx="3">
                  <c:v>26.8</c:v>
                </c:pt>
                <c:pt idx="4">
                  <c:v>0</c:v>
                </c:pt>
                <c:pt idx="5">
                  <c:v>19.600000000000001</c:v>
                </c:pt>
                <c:pt idx="6">
                  <c:v>16.7</c:v>
                </c:pt>
                <c:pt idx="7">
                  <c:v>6.8</c:v>
                </c:pt>
                <c:pt idx="8">
                  <c:v>14.2</c:v>
                </c:pt>
                <c:pt idx="9">
                  <c:v>12</c:v>
                </c:pt>
                <c:pt idx="10">
                  <c:v>13</c:v>
                </c:pt>
                <c:pt idx="11">
                  <c:v>2.7</c:v>
                </c:pt>
                <c:pt idx="12">
                  <c:v>8.4</c:v>
                </c:pt>
                <c:pt idx="13">
                  <c:v>10.8</c:v>
                </c:pt>
              </c:numCache>
            </c:numRef>
          </c:val>
          <c:extLst>
            <c:ext xmlns:c16="http://schemas.microsoft.com/office/drawing/2014/chart" uri="{C3380CC4-5D6E-409C-BE32-E72D297353CC}">
              <c16:uniqueId val="{00000007-FC15-4A17-AF8E-6BD7E957A21C}"/>
            </c:ext>
          </c:extLst>
        </c:ser>
        <c:ser>
          <c:idx val="8"/>
          <c:order val="8"/>
          <c:tx>
            <c:strRef>
              <c:f>'Stemme i 2021 nedbrudt'!$B$57</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nedbrudt'!$C$57:$P$57</c:f>
              <c:numCache>
                <c:formatCode>General</c:formatCode>
                <c:ptCount val="14"/>
                <c:pt idx="0">
                  <c:v>13.9</c:v>
                </c:pt>
                <c:pt idx="2">
                  <c:v>13.9</c:v>
                </c:pt>
                <c:pt idx="3">
                  <c:v>3.4</c:v>
                </c:pt>
                <c:pt idx="4">
                  <c:v>31.7</c:v>
                </c:pt>
                <c:pt idx="5">
                  <c:v>10.1</c:v>
                </c:pt>
                <c:pt idx="6">
                  <c:v>0</c:v>
                </c:pt>
                <c:pt idx="7">
                  <c:v>10.4</c:v>
                </c:pt>
                <c:pt idx="8">
                  <c:v>9.1</c:v>
                </c:pt>
                <c:pt idx="9">
                  <c:v>17.600000000000001</c:v>
                </c:pt>
                <c:pt idx="10">
                  <c:v>18.3</c:v>
                </c:pt>
                <c:pt idx="11">
                  <c:v>20</c:v>
                </c:pt>
                <c:pt idx="12">
                  <c:v>7.8</c:v>
                </c:pt>
                <c:pt idx="13">
                  <c:v>16.600000000000001</c:v>
                </c:pt>
              </c:numCache>
            </c:numRef>
          </c:val>
          <c:extLst>
            <c:ext xmlns:c16="http://schemas.microsoft.com/office/drawing/2014/chart" uri="{C3380CC4-5D6E-409C-BE32-E72D297353CC}">
              <c16:uniqueId val="{00000008-FC15-4A17-AF8E-6BD7E957A21C}"/>
            </c:ext>
          </c:extLst>
        </c:ser>
        <c:ser>
          <c:idx val="9"/>
          <c:order val="9"/>
          <c:tx>
            <c:strRef>
              <c:f>'Stemme i 2021 nedbrudt'!$B$58</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nedbrudt'!$C$58:$P$58</c:f>
              <c:numCache>
                <c:formatCode>General</c:formatCode>
                <c:ptCount val="14"/>
                <c:pt idx="0">
                  <c:v>3.5</c:v>
                </c:pt>
                <c:pt idx="2">
                  <c:v>4.0999999999999996</c:v>
                </c:pt>
                <c:pt idx="3">
                  <c:v>3.4</c:v>
                </c:pt>
                <c:pt idx="4">
                  <c:v>0</c:v>
                </c:pt>
                <c:pt idx="5">
                  <c:v>1.8</c:v>
                </c:pt>
                <c:pt idx="6">
                  <c:v>0</c:v>
                </c:pt>
                <c:pt idx="7">
                  <c:v>3.9</c:v>
                </c:pt>
                <c:pt idx="8">
                  <c:v>0</c:v>
                </c:pt>
                <c:pt idx="9">
                  <c:v>3.6</c:v>
                </c:pt>
                <c:pt idx="10">
                  <c:v>4</c:v>
                </c:pt>
                <c:pt idx="11">
                  <c:v>5.2</c:v>
                </c:pt>
                <c:pt idx="12">
                  <c:v>4.4000000000000004</c:v>
                </c:pt>
                <c:pt idx="13">
                  <c:v>3.3</c:v>
                </c:pt>
              </c:numCache>
            </c:numRef>
          </c:val>
          <c:extLst>
            <c:ext xmlns:c16="http://schemas.microsoft.com/office/drawing/2014/chart" uri="{C3380CC4-5D6E-409C-BE32-E72D297353CC}">
              <c16:uniqueId val="{00000009-FC15-4A17-AF8E-6BD7E957A21C}"/>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nedbrudt'!$B$63</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nedbrudt'!$C$63:$P$63</c:f>
              <c:numCache>
                <c:formatCode>General</c:formatCode>
                <c:ptCount val="14"/>
                <c:pt idx="0">
                  <c:v>2.9</c:v>
                </c:pt>
                <c:pt idx="2">
                  <c:v>3.3</c:v>
                </c:pt>
                <c:pt idx="3">
                  <c:v>3.8</c:v>
                </c:pt>
                <c:pt idx="4">
                  <c:v>0</c:v>
                </c:pt>
                <c:pt idx="5">
                  <c:v>4</c:v>
                </c:pt>
                <c:pt idx="6">
                  <c:v>0</c:v>
                </c:pt>
                <c:pt idx="7">
                  <c:v>3.9</c:v>
                </c:pt>
                <c:pt idx="8">
                  <c:v>9.1</c:v>
                </c:pt>
                <c:pt idx="9">
                  <c:v>3</c:v>
                </c:pt>
                <c:pt idx="10">
                  <c:v>0</c:v>
                </c:pt>
                <c:pt idx="11">
                  <c:v>0</c:v>
                </c:pt>
                <c:pt idx="12">
                  <c:v>2.5</c:v>
                </c:pt>
                <c:pt idx="13">
                  <c:v>2.8</c:v>
                </c:pt>
              </c:numCache>
            </c:numRef>
          </c:val>
          <c:extLst>
            <c:ext xmlns:c16="http://schemas.microsoft.com/office/drawing/2014/chart" uri="{C3380CC4-5D6E-409C-BE32-E72D297353CC}">
              <c16:uniqueId val="{00000000-20D5-4869-8E3E-7A8027172ACD}"/>
            </c:ext>
          </c:extLst>
        </c:ser>
        <c:ser>
          <c:idx val="1"/>
          <c:order val="1"/>
          <c:tx>
            <c:strRef>
              <c:f>'Stemme i 2021 nedbrudt'!$B$64</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nedbrudt'!$C$64:$P$64</c:f>
              <c:numCache>
                <c:formatCode>General</c:formatCode>
                <c:ptCount val="14"/>
                <c:pt idx="0">
                  <c:v>4.2</c:v>
                </c:pt>
                <c:pt idx="2">
                  <c:v>3.5</c:v>
                </c:pt>
                <c:pt idx="3">
                  <c:v>0</c:v>
                </c:pt>
                <c:pt idx="4">
                  <c:v>13.5</c:v>
                </c:pt>
                <c:pt idx="5">
                  <c:v>6.5</c:v>
                </c:pt>
                <c:pt idx="6">
                  <c:v>16.7</c:v>
                </c:pt>
                <c:pt idx="7">
                  <c:v>7.6</c:v>
                </c:pt>
                <c:pt idx="8">
                  <c:v>0</c:v>
                </c:pt>
                <c:pt idx="9">
                  <c:v>0</c:v>
                </c:pt>
                <c:pt idx="10">
                  <c:v>1.9</c:v>
                </c:pt>
                <c:pt idx="11">
                  <c:v>14.6</c:v>
                </c:pt>
                <c:pt idx="12">
                  <c:v>6.7</c:v>
                </c:pt>
                <c:pt idx="13">
                  <c:v>3.5</c:v>
                </c:pt>
              </c:numCache>
            </c:numRef>
          </c:val>
          <c:extLst>
            <c:ext xmlns:c16="http://schemas.microsoft.com/office/drawing/2014/chart" uri="{C3380CC4-5D6E-409C-BE32-E72D297353CC}">
              <c16:uniqueId val="{00000001-20D5-4869-8E3E-7A8027172ACD}"/>
            </c:ext>
          </c:extLst>
        </c:ser>
        <c:ser>
          <c:idx val="2"/>
          <c:order val="2"/>
          <c:tx>
            <c:strRef>
              <c:f>'Stemme i 2021 nedbrudt'!$B$65</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nedbrudt'!$C$65:$P$65</c:f>
              <c:numCache>
                <c:formatCode>General</c:formatCode>
                <c:ptCount val="14"/>
                <c:pt idx="0">
                  <c:v>7.1</c:v>
                </c:pt>
                <c:pt idx="2">
                  <c:v>4.3</c:v>
                </c:pt>
                <c:pt idx="3">
                  <c:v>3.8</c:v>
                </c:pt>
                <c:pt idx="5">
                  <c:v>10</c:v>
                </c:pt>
                <c:pt idx="6">
                  <c:v>16.7</c:v>
                </c:pt>
                <c:pt idx="7">
                  <c:v>7.2</c:v>
                </c:pt>
                <c:pt idx="8">
                  <c:v>9.5</c:v>
                </c:pt>
                <c:pt idx="9">
                  <c:v>6.4</c:v>
                </c:pt>
                <c:pt idx="10">
                  <c:v>2.2999999999999998</c:v>
                </c:pt>
                <c:pt idx="11">
                  <c:v>16.7</c:v>
                </c:pt>
                <c:pt idx="12">
                  <c:v>8.4</c:v>
                </c:pt>
                <c:pt idx="13">
                  <c:v>8.9</c:v>
                </c:pt>
              </c:numCache>
            </c:numRef>
          </c:val>
          <c:extLst>
            <c:ext xmlns:c16="http://schemas.microsoft.com/office/drawing/2014/chart" uri="{C3380CC4-5D6E-409C-BE32-E72D297353CC}">
              <c16:uniqueId val="{00000002-20D5-4869-8E3E-7A8027172ACD}"/>
            </c:ext>
          </c:extLst>
        </c:ser>
        <c:ser>
          <c:idx val="3"/>
          <c:order val="3"/>
          <c:tx>
            <c:strRef>
              <c:f>'Stemme i 2021 nedbrudt'!$B$66</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nedbrudt'!$C$66:$P$66</c:f>
              <c:numCache>
                <c:formatCode>General</c:formatCode>
                <c:ptCount val="14"/>
                <c:pt idx="0">
                  <c:v>8.1999999999999993</c:v>
                </c:pt>
                <c:pt idx="2">
                  <c:v>8.3000000000000007</c:v>
                </c:pt>
                <c:pt idx="3">
                  <c:v>16.8</c:v>
                </c:pt>
                <c:pt idx="4">
                  <c:v>15.8</c:v>
                </c:pt>
                <c:pt idx="5">
                  <c:v>7.9</c:v>
                </c:pt>
                <c:pt idx="6">
                  <c:v>16.7</c:v>
                </c:pt>
                <c:pt idx="7">
                  <c:v>7.7</c:v>
                </c:pt>
                <c:pt idx="8">
                  <c:v>12.4</c:v>
                </c:pt>
                <c:pt idx="9">
                  <c:v>7.7</c:v>
                </c:pt>
                <c:pt idx="10">
                  <c:v>1.7</c:v>
                </c:pt>
                <c:pt idx="11">
                  <c:v>4.7</c:v>
                </c:pt>
                <c:pt idx="12">
                  <c:v>6.9</c:v>
                </c:pt>
                <c:pt idx="13">
                  <c:v>8.5</c:v>
                </c:pt>
              </c:numCache>
            </c:numRef>
          </c:val>
          <c:extLst>
            <c:ext xmlns:c16="http://schemas.microsoft.com/office/drawing/2014/chart" uri="{C3380CC4-5D6E-409C-BE32-E72D297353CC}">
              <c16:uniqueId val="{00000003-20D5-4869-8E3E-7A8027172ACD}"/>
            </c:ext>
          </c:extLst>
        </c:ser>
        <c:ser>
          <c:idx val="4"/>
          <c:order val="4"/>
          <c:tx>
            <c:strRef>
              <c:f>'Stemme i 2021 nedbrudt'!$B$67</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nedbrudt'!$C$67:$P$67</c:f>
              <c:numCache>
                <c:formatCode>General</c:formatCode>
                <c:ptCount val="14"/>
                <c:pt idx="0">
                  <c:v>10.199999999999999</c:v>
                </c:pt>
                <c:pt idx="2">
                  <c:v>9.1999999999999993</c:v>
                </c:pt>
                <c:pt idx="3">
                  <c:v>9.1</c:v>
                </c:pt>
                <c:pt idx="4">
                  <c:v>13.5</c:v>
                </c:pt>
                <c:pt idx="5">
                  <c:v>13.2</c:v>
                </c:pt>
                <c:pt idx="6">
                  <c:v>0</c:v>
                </c:pt>
                <c:pt idx="7">
                  <c:v>14.8</c:v>
                </c:pt>
                <c:pt idx="8">
                  <c:v>9.1</c:v>
                </c:pt>
                <c:pt idx="9">
                  <c:v>13.5</c:v>
                </c:pt>
                <c:pt idx="10">
                  <c:v>5.7</c:v>
                </c:pt>
                <c:pt idx="11">
                  <c:v>10.1</c:v>
                </c:pt>
                <c:pt idx="12">
                  <c:v>5.8</c:v>
                </c:pt>
                <c:pt idx="13">
                  <c:v>11.8</c:v>
                </c:pt>
              </c:numCache>
            </c:numRef>
          </c:val>
          <c:extLst>
            <c:ext xmlns:c16="http://schemas.microsoft.com/office/drawing/2014/chart" uri="{C3380CC4-5D6E-409C-BE32-E72D297353CC}">
              <c16:uniqueId val="{00000004-20D5-4869-8E3E-7A8027172ACD}"/>
            </c:ext>
          </c:extLst>
        </c:ser>
        <c:ser>
          <c:idx val="5"/>
          <c:order val="5"/>
          <c:tx>
            <c:strRef>
              <c:f>'Stemme i 2021 nedbrudt'!$B$68</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nedbrudt'!$C$68:$P$68</c:f>
              <c:numCache>
                <c:formatCode>General</c:formatCode>
                <c:ptCount val="14"/>
                <c:pt idx="0">
                  <c:v>16.3</c:v>
                </c:pt>
                <c:pt idx="2">
                  <c:v>17.100000000000001</c:v>
                </c:pt>
                <c:pt idx="3">
                  <c:v>29.2</c:v>
                </c:pt>
                <c:pt idx="4">
                  <c:v>31.7</c:v>
                </c:pt>
                <c:pt idx="5">
                  <c:v>15.8</c:v>
                </c:pt>
                <c:pt idx="6">
                  <c:v>16.7</c:v>
                </c:pt>
                <c:pt idx="7">
                  <c:v>10.1</c:v>
                </c:pt>
                <c:pt idx="8">
                  <c:v>5.2</c:v>
                </c:pt>
                <c:pt idx="9">
                  <c:v>14.5</c:v>
                </c:pt>
                <c:pt idx="10">
                  <c:v>7.9</c:v>
                </c:pt>
                <c:pt idx="11">
                  <c:v>5.4</c:v>
                </c:pt>
                <c:pt idx="12">
                  <c:v>22.3</c:v>
                </c:pt>
                <c:pt idx="13">
                  <c:v>18.2</c:v>
                </c:pt>
              </c:numCache>
            </c:numRef>
          </c:val>
          <c:extLst>
            <c:ext xmlns:c16="http://schemas.microsoft.com/office/drawing/2014/chart" uri="{C3380CC4-5D6E-409C-BE32-E72D297353CC}">
              <c16:uniqueId val="{00000005-20D5-4869-8E3E-7A8027172ACD}"/>
            </c:ext>
          </c:extLst>
        </c:ser>
        <c:ser>
          <c:idx val="6"/>
          <c:order val="6"/>
          <c:tx>
            <c:strRef>
              <c:f>'Stemme i 2021 nedbrudt'!$B$69</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nedbrudt'!$C$69:$P$69</c:f>
              <c:numCache>
                <c:formatCode>General</c:formatCode>
                <c:ptCount val="14"/>
                <c:pt idx="0">
                  <c:v>15.3</c:v>
                </c:pt>
                <c:pt idx="2">
                  <c:v>17.7</c:v>
                </c:pt>
                <c:pt idx="3">
                  <c:v>17.600000000000001</c:v>
                </c:pt>
                <c:pt idx="4">
                  <c:v>0</c:v>
                </c:pt>
                <c:pt idx="5">
                  <c:v>15.3</c:v>
                </c:pt>
                <c:pt idx="6">
                  <c:v>16.7</c:v>
                </c:pt>
                <c:pt idx="7">
                  <c:v>11.5</c:v>
                </c:pt>
                <c:pt idx="8">
                  <c:v>10.3</c:v>
                </c:pt>
                <c:pt idx="9">
                  <c:v>14.4</c:v>
                </c:pt>
                <c:pt idx="10">
                  <c:v>22.6</c:v>
                </c:pt>
                <c:pt idx="11">
                  <c:v>12.1</c:v>
                </c:pt>
                <c:pt idx="12">
                  <c:v>12.8</c:v>
                </c:pt>
                <c:pt idx="13">
                  <c:v>14.7</c:v>
                </c:pt>
              </c:numCache>
            </c:numRef>
          </c:val>
          <c:extLst>
            <c:ext xmlns:c16="http://schemas.microsoft.com/office/drawing/2014/chart" uri="{C3380CC4-5D6E-409C-BE32-E72D297353CC}">
              <c16:uniqueId val="{00000006-20D5-4869-8E3E-7A8027172ACD}"/>
            </c:ext>
          </c:extLst>
        </c:ser>
        <c:ser>
          <c:idx val="7"/>
          <c:order val="7"/>
          <c:tx>
            <c:strRef>
              <c:f>'Stemme i 2021 nedbrudt'!$B$70</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nedbrudt'!$C$70:$P$70</c:f>
              <c:numCache>
                <c:formatCode>General</c:formatCode>
                <c:ptCount val="14"/>
                <c:pt idx="0">
                  <c:v>15</c:v>
                </c:pt>
                <c:pt idx="2">
                  <c:v>16.399999999999999</c:v>
                </c:pt>
                <c:pt idx="3">
                  <c:v>15.1</c:v>
                </c:pt>
                <c:pt idx="4">
                  <c:v>12.1</c:v>
                </c:pt>
                <c:pt idx="5">
                  <c:v>17</c:v>
                </c:pt>
                <c:pt idx="6">
                  <c:v>16.7</c:v>
                </c:pt>
                <c:pt idx="7">
                  <c:v>15.1</c:v>
                </c:pt>
                <c:pt idx="8">
                  <c:v>14.2</c:v>
                </c:pt>
                <c:pt idx="9">
                  <c:v>12.7</c:v>
                </c:pt>
                <c:pt idx="10">
                  <c:v>13.5</c:v>
                </c:pt>
                <c:pt idx="11">
                  <c:v>24.9</c:v>
                </c:pt>
                <c:pt idx="12">
                  <c:v>12.2</c:v>
                </c:pt>
                <c:pt idx="13">
                  <c:v>14.6</c:v>
                </c:pt>
              </c:numCache>
            </c:numRef>
          </c:val>
          <c:extLst>
            <c:ext xmlns:c16="http://schemas.microsoft.com/office/drawing/2014/chart" uri="{C3380CC4-5D6E-409C-BE32-E72D297353CC}">
              <c16:uniqueId val="{00000007-20D5-4869-8E3E-7A8027172ACD}"/>
            </c:ext>
          </c:extLst>
        </c:ser>
        <c:ser>
          <c:idx val="8"/>
          <c:order val="8"/>
          <c:tx>
            <c:strRef>
              <c:f>'Stemme i 2021 nedbrudt'!$B$71</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nedbrudt'!$C$71:$P$71</c:f>
              <c:numCache>
                <c:formatCode>General</c:formatCode>
                <c:ptCount val="14"/>
                <c:pt idx="0">
                  <c:v>16.7</c:v>
                </c:pt>
                <c:pt idx="2">
                  <c:v>16</c:v>
                </c:pt>
                <c:pt idx="3">
                  <c:v>4.4000000000000004</c:v>
                </c:pt>
                <c:pt idx="4">
                  <c:v>13.5</c:v>
                </c:pt>
                <c:pt idx="5">
                  <c:v>10.199999999999999</c:v>
                </c:pt>
                <c:pt idx="6">
                  <c:v>0</c:v>
                </c:pt>
                <c:pt idx="7">
                  <c:v>20.100000000000001</c:v>
                </c:pt>
                <c:pt idx="8">
                  <c:v>20.6</c:v>
                </c:pt>
                <c:pt idx="9">
                  <c:v>22.4</c:v>
                </c:pt>
                <c:pt idx="10">
                  <c:v>28.1</c:v>
                </c:pt>
                <c:pt idx="11">
                  <c:v>11.5</c:v>
                </c:pt>
                <c:pt idx="12">
                  <c:v>19.100000000000001</c:v>
                </c:pt>
                <c:pt idx="13">
                  <c:v>14.6</c:v>
                </c:pt>
              </c:numCache>
            </c:numRef>
          </c:val>
          <c:extLst>
            <c:ext xmlns:c16="http://schemas.microsoft.com/office/drawing/2014/chart" uri="{C3380CC4-5D6E-409C-BE32-E72D297353CC}">
              <c16:uniqueId val="{00000008-20D5-4869-8E3E-7A8027172ACD}"/>
            </c:ext>
          </c:extLst>
        </c:ser>
        <c:ser>
          <c:idx val="9"/>
          <c:order val="9"/>
          <c:tx>
            <c:strRef>
              <c:f>'Stemme i 2021 nedbrudt'!$B$72</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nedbrudt'!$C$72:$P$72</c:f>
              <c:numCache>
                <c:formatCode>General</c:formatCode>
                <c:ptCount val="14"/>
                <c:pt idx="0">
                  <c:v>4.0999999999999996</c:v>
                </c:pt>
                <c:pt idx="2">
                  <c:v>4.2</c:v>
                </c:pt>
                <c:pt idx="3">
                  <c:v>0</c:v>
                </c:pt>
                <c:pt idx="4">
                  <c:v>0</c:v>
                </c:pt>
                <c:pt idx="5">
                  <c:v>0</c:v>
                </c:pt>
                <c:pt idx="6">
                  <c:v>0</c:v>
                </c:pt>
                <c:pt idx="7">
                  <c:v>2</c:v>
                </c:pt>
                <c:pt idx="8">
                  <c:v>9.5</c:v>
                </c:pt>
                <c:pt idx="9">
                  <c:v>5.5</c:v>
                </c:pt>
                <c:pt idx="10">
                  <c:v>16.3</c:v>
                </c:pt>
                <c:pt idx="11">
                  <c:v>0</c:v>
                </c:pt>
                <c:pt idx="12">
                  <c:v>3.5</c:v>
                </c:pt>
                <c:pt idx="13">
                  <c:v>2.2999999999999998</c:v>
                </c:pt>
              </c:numCache>
            </c:numRef>
          </c:val>
          <c:extLst>
            <c:ext xmlns:c16="http://schemas.microsoft.com/office/drawing/2014/chart" uri="{C3380CC4-5D6E-409C-BE32-E72D297353CC}">
              <c16:uniqueId val="{00000009-20D5-4869-8E3E-7A8027172ACD}"/>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nedbrudt'!$B$77</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nedbrudt'!$C$77:$P$77</c:f>
              <c:numCache>
                <c:formatCode>General</c:formatCode>
                <c:ptCount val="14"/>
                <c:pt idx="0">
                  <c:v>22</c:v>
                </c:pt>
                <c:pt idx="2">
                  <c:v>28.5</c:v>
                </c:pt>
                <c:pt idx="3">
                  <c:v>4.4000000000000004</c:v>
                </c:pt>
                <c:pt idx="4">
                  <c:v>12.1</c:v>
                </c:pt>
                <c:pt idx="5">
                  <c:v>24.6</c:v>
                </c:pt>
                <c:pt idx="6">
                  <c:v>0</c:v>
                </c:pt>
                <c:pt idx="7">
                  <c:v>18.7</c:v>
                </c:pt>
                <c:pt idx="8">
                  <c:v>14.7</c:v>
                </c:pt>
                <c:pt idx="9">
                  <c:v>19</c:v>
                </c:pt>
                <c:pt idx="10">
                  <c:v>17.899999999999999</c:v>
                </c:pt>
                <c:pt idx="11">
                  <c:v>14.8</c:v>
                </c:pt>
                <c:pt idx="12">
                  <c:v>27.6</c:v>
                </c:pt>
                <c:pt idx="13">
                  <c:v>22.8</c:v>
                </c:pt>
              </c:numCache>
            </c:numRef>
          </c:val>
          <c:extLst>
            <c:ext xmlns:c16="http://schemas.microsoft.com/office/drawing/2014/chart" uri="{C3380CC4-5D6E-409C-BE32-E72D297353CC}">
              <c16:uniqueId val="{00000000-9D39-421B-88F8-7ED99DD53C09}"/>
            </c:ext>
          </c:extLst>
        </c:ser>
        <c:ser>
          <c:idx val="1"/>
          <c:order val="1"/>
          <c:tx>
            <c:strRef>
              <c:f>'Stemme i 2021 nedbrudt'!$B$78</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nedbrudt'!$C$78:$P$78</c:f>
              <c:numCache>
                <c:formatCode>General</c:formatCode>
                <c:ptCount val="14"/>
                <c:pt idx="0">
                  <c:v>14.1</c:v>
                </c:pt>
                <c:pt idx="2">
                  <c:v>13.4</c:v>
                </c:pt>
                <c:pt idx="3">
                  <c:v>13.1</c:v>
                </c:pt>
                <c:pt idx="4">
                  <c:v>0</c:v>
                </c:pt>
                <c:pt idx="5">
                  <c:v>29.6</c:v>
                </c:pt>
                <c:pt idx="6">
                  <c:v>16.7</c:v>
                </c:pt>
                <c:pt idx="7">
                  <c:v>15.1</c:v>
                </c:pt>
                <c:pt idx="8">
                  <c:v>0</c:v>
                </c:pt>
                <c:pt idx="9">
                  <c:v>15.8</c:v>
                </c:pt>
                <c:pt idx="10">
                  <c:v>26.8</c:v>
                </c:pt>
                <c:pt idx="11">
                  <c:v>0</c:v>
                </c:pt>
                <c:pt idx="12">
                  <c:v>13.8</c:v>
                </c:pt>
                <c:pt idx="13">
                  <c:v>11.9</c:v>
                </c:pt>
              </c:numCache>
            </c:numRef>
          </c:val>
          <c:extLst>
            <c:ext xmlns:c16="http://schemas.microsoft.com/office/drawing/2014/chart" uri="{C3380CC4-5D6E-409C-BE32-E72D297353CC}">
              <c16:uniqueId val="{00000001-9D39-421B-88F8-7ED99DD53C09}"/>
            </c:ext>
          </c:extLst>
        </c:ser>
        <c:ser>
          <c:idx val="2"/>
          <c:order val="2"/>
          <c:tx>
            <c:strRef>
              <c:f>'Stemme i 2021 nedbrudt'!$B$79</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nedbrudt'!$C$79:$P$79</c:f>
              <c:numCache>
                <c:formatCode>General</c:formatCode>
                <c:ptCount val="14"/>
                <c:pt idx="0">
                  <c:v>14.4</c:v>
                </c:pt>
                <c:pt idx="2">
                  <c:v>18.100000000000001</c:v>
                </c:pt>
                <c:pt idx="3">
                  <c:v>19.600000000000001</c:v>
                </c:pt>
                <c:pt idx="4">
                  <c:v>15.8</c:v>
                </c:pt>
                <c:pt idx="5">
                  <c:v>6.9</c:v>
                </c:pt>
                <c:pt idx="7">
                  <c:v>6.6</c:v>
                </c:pt>
                <c:pt idx="8">
                  <c:v>21.7</c:v>
                </c:pt>
                <c:pt idx="9">
                  <c:v>9.1</c:v>
                </c:pt>
                <c:pt idx="10">
                  <c:v>17</c:v>
                </c:pt>
                <c:pt idx="11">
                  <c:v>13.5</c:v>
                </c:pt>
                <c:pt idx="12">
                  <c:v>11.7</c:v>
                </c:pt>
                <c:pt idx="13">
                  <c:v>15</c:v>
                </c:pt>
              </c:numCache>
            </c:numRef>
          </c:val>
          <c:extLst>
            <c:ext xmlns:c16="http://schemas.microsoft.com/office/drawing/2014/chart" uri="{C3380CC4-5D6E-409C-BE32-E72D297353CC}">
              <c16:uniqueId val="{00000002-9D39-421B-88F8-7ED99DD53C09}"/>
            </c:ext>
          </c:extLst>
        </c:ser>
        <c:ser>
          <c:idx val="3"/>
          <c:order val="3"/>
          <c:tx>
            <c:strRef>
              <c:f>'Stemme i 2021 nedbrudt'!$B$80</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nedbrudt'!$C$80:$P$80</c:f>
              <c:numCache>
                <c:formatCode>General</c:formatCode>
                <c:ptCount val="14"/>
                <c:pt idx="0">
                  <c:v>11.5</c:v>
                </c:pt>
                <c:pt idx="2">
                  <c:v>9.4</c:v>
                </c:pt>
                <c:pt idx="3">
                  <c:v>23.8</c:v>
                </c:pt>
                <c:pt idx="4">
                  <c:v>13.5</c:v>
                </c:pt>
                <c:pt idx="5">
                  <c:v>3.6</c:v>
                </c:pt>
                <c:pt idx="6">
                  <c:v>0</c:v>
                </c:pt>
                <c:pt idx="7">
                  <c:v>11.9</c:v>
                </c:pt>
                <c:pt idx="8">
                  <c:v>5.2</c:v>
                </c:pt>
                <c:pt idx="9">
                  <c:v>22.9</c:v>
                </c:pt>
                <c:pt idx="10">
                  <c:v>14.4</c:v>
                </c:pt>
                <c:pt idx="11">
                  <c:v>22</c:v>
                </c:pt>
                <c:pt idx="12">
                  <c:v>7.2</c:v>
                </c:pt>
                <c:pt idx="13">
                  <c:v>10.9</c:v>
                </c:pt>
              </c:numCache>
            </c:numRef>
          </c:val>
          <c:extLst>
            <c:ext xmlns:c16="http://schemas.microsoft.com/office/drawing/2014/chart" uri="{C3380CC4-5D6E-409C-BE32-E72D297353CC}">
              <c16:uniqueId val="{00000003-9D39-421B-88F8-7ED99DD53C09}"/>
            </c:ext>
          </c:extLst>
        </c:ser>
        <c:ser>
          <c:idx val="4"/>
          <c:order val="4"/>
          <c:tx>
            <c:strRef>
              <c:f>'Stemme i 2021 nedbrudt'!$B$81</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nedbrudt'!$C$81:$P$81</c:f>
              <c:numCache>
                <c:formatCode>General</c:formatCode>
                <c:ptCount val="14"/>
                <c:pt idx="0">
                  <c:v>10.4</c:v>
                </c:pt>
                <c:pt idx="2">
                  <c:v>7.7</c:v>
                </c:pt>
                <c:pt idx="3">
                  <c:v>19.3</c:v>
                </c:pt>
                <c:pt idx="4">
                  <c:v>0</c:v>
                </c:pt>
                <c:pt idx="5">
                  <c:v>5.2</c:v>
                </c:pt>
                <c:pt idx="6">
                  <c:v>33.299999999999997</c:v>
                </c:pt>
                <c:pt idx="7">
                  <c:v>13.8</c:v>
                </c:pt>
                <c:pt idx="8">
                  <c:v>12.6</c:v>
                </c:pt>
                <c:pt idx="9">
                  <c:v>16</c:v>
                </c:pt>
                <c:pt idx="10">
                  <c:v>9.1</c:v>
                </c:pt>
                <c:pt idx="11">
                  <c:v>23.4</c:v>
                </c:pt>
                <c:pt idx="12">
                  <c:v>6.9</c:v>
                </c:pt>
                <c:pt idx="13">
                  <c:v>9.4</c:v>
                </c:pt>
              </c:numCache>
            </c:numRef>
          </c:val>
          <c:extLst>
            <c:ext xmlns:c16="http://schemas.microsoft.com/office/drawing/2014/chart" uri="{C3380CC4-5D6E-409C-BE32-E72D297353CC}">
              <c16:uniqueId val="{00000004-9D39-421B-88F8-7ED99DD53C09}"/>
            </c:ext>
          </c:extLst>
        </c:ser>
        <c:ser>
          <c:idx val="5"/>
          <c:order val="5"/>
          <c:tx>
            <c:strRef>
              <c:f>'Stemme i 2021 nedbrudt'!$B$82</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nedbrudt'!$C$82:$P$82</c:f>
              <c:numCache>
                <c:formatCode>General</c:formatCode>
                <c:ptCount val="14"/>
                <c:pt idx="0">
                  <c:v>5.4</c:v>
                </c:pt>
                <c:pt idx="2">
                  <c:v>5</c:v>
                </c:pt>
                <c:pt idx="3">
                  <c:v>0</c:v>
                </c:pt>
                <c:pt idx="4">
                  <c:v>15.8</c:v>
                </c:pt>
                <c:pt idx="5">
                  <c:v>3.1</c:v>
                </c:pt>
                <c:pt idx="6">
                  <c:v>0</c:v>
                </c:pt>
                <c:pt idx="7">
                  <c:v>7.6</c:v>
                </c:pt>
                <c:pt idx="8">
                  <c:v>13</c:v>
                </c:pt>
                <c:pt idx="9">
                  <c:v>4.3</c:v>
                </c:pt>
                <c:pt idx="10">
                  <c:v>1</c:v>
                </c:pt>
                <c:pt idx="11">
                  <c:v>5.4</c:v>
                </c:pt>
                <c:pt idx="12">
                  <c:v>4.7</c:v>
                </c:pt>
                <c:pt idx="13">
                  <c:v>6.7</c:v>
                </c:pt>
              </c:numCache>
            </c:numRef>
          </c:val>
          <c:extLst>
            <c:ext xmlns:c16="http://schemas.microsoft.com/office/drawing/2014/chart" uri="{C3380CC4-5D6E-409C-BE32-E72D297353CC}">
              <c16:uniqueId val="{00000005-9D39-421B-88F8-7ED99DD53C09}"/>
            </c:ext>
          </c:extLst>
        </c:ser>
        <c:ser>
          <c:idx val="6"/>
          <c:order val="6"/>
          <c:tx>
            <c:strRef>
              <c:f>'Stemme i 2021 nedbrudt'!$B$83</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nedbrudt'!$C$83:$P$83</c:f>
              <c:numCache>
                <c:formatCode>General</c:formatCode>
                <c:ptCount val="14"/>
                <c:pt idx="0">
                  <c:v>7.8</c:v>
                </c:pt>
                <c:pt idx="2">
                  <c:v>8.6999999999999993</c:v>
                </c:pt>
                <c:pt idx="3">
                  <c:v>3.4</c:v>
                </c:pt>
                <c:pt idx="4">
                  <c:v>0</c:v>
                </c:pt>
                <c:pt idx="5">
                  <c:v>7.5</c:v>
                </c:pt>
                <c:pt idx="6">
                  <c:v>33.299999999999997</c:v>
                </c:pt>
                <c:pt idx="7">
                  <c:v>7.4</c:v>
                </c:pt>
                <c:pt idx="8">
                  <c:v>9.5</c:v>
                </c:pt>
                <c:pt idx="9">
                  <c:v>5.2</c:v>
                </c:pt>
                <c:pt idx="10">
                  <c:v>3.7</c:v>
                </c:pt>
                <c:pt idx="11">
                  <c:v>18.2</c:v>
                </c:pt>
                <c:pt idx="12">
                  <c:v>10.1</c:v>
                </c:pt>
                <c:pt idx="13">
                  <c:v>7</c:v>
                </c:pt>
              </c:numCache>
            </c:numRef>
          </c:val>
          <c:extLst>
            <c:ext xmlns:c16="http://schemas.microsoft.com/office/drawing/2014/chart" uri="{C3380CC4-5D6E-409C-BE32-E72D297353CC}">
              <c16:uniqueId val="{00000006-9D39-421B-88F8-7ED99DD53C09}"/>
            </c:ext>
          </c:extLst>
        </c:ser>
        <c:ser>
          <c:idx val="7"/>
          <c:order val="7"/>
          <c:tx>
            <c:strRef>
              <c:f>'Stemme i 2021 nedbrudt'!$B$84</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nedbrudt'!$C$84:$P$84</c:f>
              <c:numCache>
                <c:formatCode>General</c:formatCode>
                <c:ptCount val="14"/>
                <c:pt idx="0">
                  <c:v>5.6</c:v>
                </c:pt>
                <c:pt idx="2">
                  <c:v>3.5</c:v>
                </c:pt>
                <c:pt idx="3">
                  <c:v>0</c:v>
                </c:pt>
                <c:pt idx="4">
                  <c:v>13.5</c:v>
                </c:pt>
                <c:pt idx="5">
                  <c:v>6.9</c:v>
                </c:pt>
                <c:pt idx="6">
                  <c:v>16.7</c:v>
                </c:pt>
                <c:pt idx="7">
                  <c:v>6.7</c:v>
                </c:pt>
                <c:pt idx="8">
                  <c:v>14.2</c:v>
                </c:pt>
                <c:pt idx="9">
                  <c:v>5.6</c:v>
                </c:pt>
                <c:pt idx="10">
                  <c:v>2.2999999999999998</c:v>
                </c:pt>
                <c:pt idx="11">
                  <c:v>0</c:v>
                </c:pt>
                <c:pt idx="12">
                  <c:v>6</c:v>
                </c:pt>
                <c:pt idx="13">
                  <c:v>7.2</c:v>
                </c:pt>
              </c:numCache>
            </c:numRef>
          </c:val>
          <c:extLst>
            <c:ext xmlns:c16="http://schemas.microsoft.com/office/drawing/2014/chart" uri="{C3380CC4-5D6E-409C-BE32-E72D297353CC}">
              <c16:uniqueId val="{00000007-9D39-421B-88F8-7ED99DD53C09}"/>
            </c:ext>
          </c:extLst>
        </c:ser>
        <c:ser>
          <c:idx val="8"/>
          <c:order val="8"/>
          <c:tx>
            <c:strRef>
              <c:f>'Stemme i 2021 nedbrudt'!$B$85</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nedbrudt'!$C$85:$P$85</c:f>
              <c:numCache>
                <c:formatCode>General</c:formatCode>
                <c:ptCount val="14"/>
                <c:pt idx="0">
                  <c:v>5.7</c:v>
                </c:pt>
                <c:pt idx="2">
                  <c:v>3.4</c:v>
                </c:pt>
                <c:pt idx="3">
                  <c:v>5.3</c:v>
                </c:pt>
                <c:pt idx="4">
                  <c:v>29.3</c:v>
                </c:pt>
                <c:pt idx="5">
                  <c:v>6.2</c:v>
                </c:pt>
                <c:pt idx="6">
                  <c:v>0</c:v>
                </c:pt>
                <c:pt idx="7">
                  <c:v>6.7</c:v>
                </c:pt>
                <c:pt idx="8">
                  <c:v>9.1</c:v>
                </c:pt>
                <c:pt idx="9">
                  <c:v>2.2999999999999998</c:v>
                </c:pt>
                <c:pt idx="10">
                  <c:v>4.5</c:v>
                </c:pt>
                <c:pt idx="11">
                  <c:v>0</c:v>
                </c:pt>
                <c:pt idx="12">
                  <c:v>11.2</c:v>
                </c:pt>
                <c:pt idx="13">
                  <c:v>6.1</c:v>
                </c:pt>
              </c:numCache>
            </c:numRef>
          </c:val>
          <c:extLst>
            <c:ext xmlns:c16="http://schemas.microsoft.com/office/drawing/2014/chart" uri="{C3380CC4-5D6E-409C-BE32-E72D297353CC}">
              <c16:uniqueId val="{00000008-9D39-421B-88F8-7ED99DD53C09}"/>
            </c:ext>
          </c:extLst>
        </c:ser>
        <c:ser>
          <c:idx val="9"/>
          <c:order val="9"/>
          <c:tx>
            <c:strRef>
              <c:f>'Stemme i 2021 nedbrudt'!$B$86</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nedbrudt'!$C$86:$P$86</c:f>
              <c:numCache>
                <c:formatCode>General</c:formatCode>
                <c:ptCount val="14"/>
                <c:pt idx="0">
                  <c:v>3</c:v>
                </c:pt>
                <c:pt idx="2">
                  <c:v>2.2000000000000002</c:v>
                </c:pt>
                <c:pt idx="3">
                  <c:v>11.1</c:v>
                </c:pt>
                <c:pt idx="4">
                  <c:v>0</c:v>
                </c:pt>
                <c:pt idx="5">
                  <c:v>6.5</c:v>
                </c:pt>
                <c:pt idx="6">
                  <c:v>0</c:v>
                </c:pt>
                <c:pt idx="7">
                  <c:v>5.6</c:v>
                </c:pt>
                <c:pt idx="8">
                  <c:v>0</c:v>
                </c:pt>
                <c:pt idx="9">
                  <c:v>0</c:v>
                </c:pt>
                <c:pt idx="10">
                  <c:v>3.5</c:v>
                </c:pt>
                <c:pt idx="11">
                  <c:v>2.7</c:v>
                </c:pt>
                <c:pt idx="12">
                  <c:v>0.9</c:v>
                </c:pt>
                <c:pt idx="13">
                  <c:v>2.9</c:v>
                </c:pt>
              </c:numCache>
            </c:numRef>
          </c:val>
          <c:extLst>
            <c:ext xmlns:c16="http://schemas.microsoft.com/office/drawing/2014/chart" uri="{C3380CC4-5D6E-409C-BE32-E72D297353CC}">
              <c16:uniqueId val="{00000009-9D39-421B-88F8-7ED99DD53C09}"/>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nedbrudt'!$B$92</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nedbrudt'!$C$92:$P$92</c:f>
              <c:numCache>
                <c:formatCode>General</c:formatCode>
                <c:ptCount val="14"/>
                <c:pt idx="0">
                  <c:v>5</c:v>
                </c:pt>
                <c:pt idx="2">
                  <c:v>6.2</c:v>
                </c:pt>
                <c:pt idx="3">
                  <c:v>9.3000000000000007</c:v>
                </c:pt>
                <c:pt idx="4">
                  <c:v>29.3</c:v>
                </c:pt>
                <c:pt idx="5">
                  <c:v>3.1</c:v>
                </c:pt>
                <c:pt idx="6">
                  <c:v>16.7</c:v>
                </c:pt>
                <c:pt idx="7">
                  <c:v>5.9</c:v>
                </c:pt>
                <c:pt idx="8">
                  <c:v>0</c:v>
                </c:pt>
                <c:pt idx="9">
                  <c:v>2.6</c:v>
                </c:pt>
                <c:pt idx="10">
                  <c:v>4.9000000000000004</c:v>
                </c:pt>
                <c:pt idx="11">
                  <c:v>13.5</c:v>
                </c:pt>
                <c:pt idx="12">
                  <c:v>3.5</c:v>
                </c:pt>
                <c:pt idx="13">
                  <c:v>2.8</c:v>
                </c:pt>
              </c:numCache>
            </c:numRef>
          </c:val>
          <c:extLst>
            <c:ext xmlns:c16="http://schemas.microsoft.com/office/drawing/2014/chart" uri="{C3380CC4-5D6E-409C-BE32-E72D297353CC}">
              <c16:uniqueId val="{00000000-FB47-49E1-B19F-3CFA22D10EB9}"/>
            </c:ext>
          </c:extLst>
        </c:ser>
        <c:ser>
          <c:idx val="1"/>
          <c:order val="1"/>
          <c:tx>
            <c:strRef>
              <c:f>'Stemme i 2021 nedbrudt'!$B$93</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nedbrudt'!$C$93:$P$93</c:f>
              <c:numCache>
                <c:formatCode>General</c:formatCode>
                <c:ptCount val="14"/>
                <c:pt idx="0">
                  <c:v>10.7</c:v>
                </c:pt>
                <c:pt idx="2">
                  <c:v>12</c:v>
                </c:pt>
                <c:pt idx="3">
                  <c:v>15.9</c:v>
                </c:pt>
                <c:pt idx="4">
                  <c:v>13.5</c:v>
                </c:pt>
                <c:pt idx="5">
                  <c:v>6.2</c:v>
                </c:pt>
                <c:pt idx="6">
                  <c:v>0</c:v>
                </c:pt>
                <c:pt idx="7">
                  <c:v>12.5</c:v>
                </c:pt>
                <c:pt idx="8">
                  <c:v>28.5</c:v>
                </c:pt>
                <c:pt idx="9">
                  <c:v>9.6</c:v>
                </c:pt>
                <c:pt idx="10">
                  <c:v>9.9</c:v>
                </c:pt>
                <c:pt idx="11">
                  <c:v>0</c:v>
                </c:pt>
                <c:pt idx="12">
                  <c:v>6.8</c:v>
                </c:pt>
                <c:pt idx="13">
                  <c:v>10.1</c:v>
                </c:pt>
              </c:numCache>
            </c:numRef>
          </c:val>
          <c:extLst>
            <c:ext xmlns:c16="http://schemas.microsoft.com/office/drawing/2014/chart" uri="{C3380CC4-5D6E-409C-BE32-E72D297353CC}">
              <c16:uniqueId val="{00000001-FB47-49E1-B19F-3CFA22D10EB9}"/>
            </c:ext>
          </c:extLst>
        </c:ser>
        <c:ser>
          <c:idx val="2"/>
          <c:order val="2"/>
          <c:tx>
            <c:strRef>
              <c:f>'Stemme i 2021 nedbrudt'!$B$94</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nedbrudt'!$C$94:$P$94</c:f>
              <c:numCache>
                <c:formatCode>General</c:formatCode>
                <c:ptCount val="14"/>
                <c:pt idx="0">
                  <c:v>13.4</c:v>
                </c:pt>
                <c:pt idx="2">
                  <c:v>11.9</c:v>
                </c:pt>
                <c:pt idx="3">
                  <c:v>11.8</c:v>
                </c:pt>
                <c:pt idx="4">
                  <c:v>15.8</c:v>
                </c:pt>
                <c:pt idx="5">
                  <c:v>22.6</c:v>
                </c:pt>
                <c:pt idx="6">
                  <c:v>16.7</c:v>
                </c:pt>
                <c:pt idx="7">
                  <c:v>10</c:v>
                </c:pt>
                <c:pt idx="8">
                  <c:v>5.2</c:v>
                </c:pt>
                <c:pt idx="9">
                  <c:v>14.5</c:v>
                </c:pt>
                <c:pt idx="10">
                  <c:v>15.2</c:v>
                </c:pt>
                <c:pt idx="11">
                  <c:v>16.2</c:v>
                </c:pt>
                <c:pt idx="12">
                  <c:v>9.1999999999999993</c:v>
                </c:pt>
                <c:pt idx="13">
                  <c:v>15.5</c:v>
                </c:pt>
              </c:numCache>
            </c:numRef>
          </c:val>
          <c:extLst>
            <c:ext xmlns:c16="http://schemas.microsoft.com/office/drawing/2014/chart" uri="{C3380CC4-5D6E-409C-BE32-E72D297353CC}">
              <c16:uniqueId val="{00000002-FB47-49E1-B19F-3CFA22D10EB9}"/>
            </c:ext>
          </c:extLst>
        </c:ser>
        <c:ser>
          <c:idx val="3"/>
          <c:order val="3"/>
          <c:tx>
            <c:strRef>
              <c:f>'Stemme i 2021 nedbrudt'!$B$95</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nedbrudt'!$C$95:$P$95</c:f>
              <c:numCache>
                <c:formatCode>General</c:formatCode>
                <c:ptCount val="14"/>
                <c:pt idx="0">
                  <c:v>10.9</c:v>
                </c:pt>
                <c:pt idx="2">
                  <c:v>9.1999999999999993</c:v>
                </c:pt>
                <c:pt idx="3">
                  <c:v>5.3</c:v>
                </c:pt>
                <c:pt idx="4">
                  <c:v>0</c:v>
                </c:pt>
                <c:pt idx="5">
                  <c:v>13.9</c:v>
                </c:pt>
                <c:pt idx="6">
                  <c:v>16.7</c:v>
                </c:pt>
                <c:pt idx="7">
                  <c:v>12.5</c:v>
                </c:pt>
                <c:pt idx="8">
                  <c:v>14.2</c:v>
                </c:pt>
                <c:pt idx="9">
                  <c:v>8.4</c:v>
                </c:pt>
                <c:pt idx="10">
                  <c:v>8.6999999999999993</c:v>
                </c:pt>
                <c:pt idx="11">
                  <c:v>7.4</c:v>
                </c:pt>
                <c:pt idx="12">
                  <c:v>14.5</c:v>
                </c:pt>
                <c:pt idx="13">
                  <c:v>12.1</c:v>
                </c:pt>
              </c:numCache>
            </c:numRef>
          </c:val>
          <c:extLst>
            <c:ext xmlns:c16="http://schemas.microsoft.com/office/drawing/2014/chart" uri="{C3380CC4-5D6E-409C-BE32-E72D297353CC}">
              <c16:uniqueId val="{00000003-FB47-49E1-B19F-3CFA22D10EB9}"/>
            </c:ext>
          </c:extLst>
        </c:ser>
        <c:ser>
          <c:idx val="4"/>
          <c:order val="4"/>
          <c:tx>
            <c:strRef>
              <c:f>'Stemme i 2021 nedbrudt'!$B$96</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nedbrudt'!$C$96:$P$96</c:f>
              <c:numCache>
                <c:formatCode>General</c:formatCode>
                <c:ptCount val="14"/>
                <c:pt idx="0">
                  <c:v>12</c:v>
                </c:pt>
                <c:pt idx="2">
                  <c:v>15.4</c:v>
                </c:pt>
                <c:pt idx="3">
                  <c:v>10.9</c:v>
                </c:pt>
                <c:pt idx="4">
                  <c:v>29.3</c:v>
                </c:pt>
                <c:pt idx="5">
                  <c:v>13.8</c:v>
                </c:pt>
                <c:pt idx="6">
                  <c:v>0</c:v>
                </c:pt>
                <c:pt idx="7">
                  <c:v>17.5</c:v>
                </c:pt>
                <c:pt idx="8">
                  <c:v>0</c:v>
                </c:pt>
                <c:pt idx="9">
                  <c:v>12.1</c:v>
                </c:pt>
                <c:pt idx="10">
                  <c:v>12</c:v>
                </c:pt>
                <c:pt idx="11">
                  <c:v>14</c:v>
                </c:pt>
                <c:pt idx="12">
                  <c:v>12.6</c:v>
                </c:pt>
                <c:pt idx="13">
                  <c:v>8.5</c:v>
                </c:pt>
              </c:numCache>
            </c:numRef>
          </c:val>
          <c:extLst>
            <c:ext xmlns:c16="http://schemas.microsoft.com/office/drawing/2014/chart" uri="{C3380CC4-5D6E-409C-BE32-E72D297353CC}">
              <c16:uniqueId val="{00000004-FB47-49E1-B19F-3CFA22D10EB9}"/>
            </c:ext>
          </c:extLst>
        </c:ser>
        <c:ser>
          <c:idx val="5"/>
          <c:order val="5"/>
          <c:tx>
            <c:strRef>
              <c:f>'Stemme i 2021 nedbrudt'!$B$97</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nedbrudt'!$C$97:$P$97</c:f>
              <c:numCache>
                <c:formatCode>General</c:formatCode>
                <c:ptCount val="14"/>
                <c:pt idx="0">
                  <c:v>14.1</c:v>
                </c:pt>
                <c:pt idx="2">
                  <c:v>9.6999999999999993</c:v>
                </c:pt>
                <c:pt idx="3">
                  <c:v>15.1</c:v>
                </c:pt>
                <c:pt idx="4">
                  <c:v>12.1</c:v>
                </c:pt>
                <c:pt idx="5">
                  <c:v>18.8</c:v>
                </c:pt>
                <c:pt idx="6">
                  <c:v>0</c:v>
                </c:pt>
                <c:pt idx="7">
                  <c:v>16.100000000000001</c:v>
                </c:pt>
                <c:pt idx="8">
                  <c:v>14.7</c:v>
                </c:pt>
                <c:pt idx="9">
                  <c:v>18.7</c:v>
                </c:pt>
                <c:pt idx="10">
                  <c:v>20.3</c:v>
                </c:pt>
                <c:pt idx="11">
                  <c:v>18.8</c:v>
                </c:pt>
                <c:pt idx="12">
                  <c:v>14.5</c:v>
                </c:pt>
                <c:pt idx="13">
                  <c:v>13.5</c:v>
                </c:pt>
              </c:numCache>
            </c:numRef>
          </c:val>
          <c:extLst>
            <c:ext xmlns:c16="http://schemas.microsoft.com/office/drawing/2014/chart" uri="{C3380CC4-5D6E-409C-BE32-E72D297353CC}">
              <c16:uniqueId val="{00000005-FB47-49E1-B19F-3CFA22D10EB9}"/>
            </c:ext>
          </c:extLst>
        </c:ser>
        <c:ser>
          <c:idx val="6"/>
          <c:order val="6"/>
          <c:tx>
            <c:strRef>
              <c:f>'Stemme i 2021 nedbrudt'!$B$98</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nedbrudt'!$C$98:$P$98</c:f>
              <c:numCache>
                <c:formatCode>General</c:formatCode>
                <c:ptCount val="14"/>
                <c:pt idx="0">
                  <c:v>12.1</c:v>
                </c:pt>
                <c:pt idx="2">
                  <c:v>15.3</c:v>
                </c:pt>
                <c:pt idx="3">
                  <c:v>13.5</c:v>
                </c:pt>
                <c:pt idx="4">
                  <c:v>0</c:v>
                </c:pt>
                <c:pt idx="5">
                  <c:v>5.2</c:v>
                </c:pt>
                <c:pt idx="6">
                  <c:v>0</c:v>
                </c:pt>
                <c:pt idx="7">
                  <c:v>6.9</c:v>
                </c:pt>
                <c:pt idx="8">
                  <c:v>0</c:v>
                </c:pt>
                <c:pt idx="9">
                  <c:v>18.3</c:v>
                </c:pt>
                <c:pt idx="10">
                  <c:v>10</c:v>
                </c:pt>
                <c:pt idx="11">
                  <c:v>4.7</c:v>
                </c:pt>
                <c:pt idx="12">
                  <c:v>12.9</c:v>
                </c:pt>
                <c:pt idx="13">
                  <c:v>14.1</c:v>
                </c:pt>
              </c:numCache>
            </c:numRef>
          </c:val>
          <c:extLst>
            <c:ext xmlns:c16="http://schemas.microsoft.com/office/drawing/2014/chart" uri="{C3380CC4-5D6E-409C-BE32-E72D297353CC}">
              <c16:uniqueId val="{00000006-FB47-49E1-B19F-3CFA22D10EB9}"/>
            </c:ext>
          </c:extLst>
        </c:ser>
        <c:ser>
          <c:idx val="7"/>
          <c:order val="7"/>
          <c:tx>
            <c:strRef>
              <c:f>'Stemme i 2021 nedbrudt'!$B$99</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nedbrudt'!$C$99:$P$99</c:f>
              <c:numCache>
                <c:formatCode>General</c:formatCode>
                <c:ptCount val="14"/>
                <c:pt idx="0">
                  <c:v>10.9</c:v>
                </c:pt>
                <c:pt idx="2">
                  <c:v>9.1</c:v>
                </c:pt>
                <c:pt idx="3">
                  <c:v>11.1</c:v>
                </c:pt>
                <c:pt idx="4">
                  <c:v>0</c:v>
                </c:pt>
                <c:pt idx="5">
                  <c:v>6.5</c:v>
                </c:pt>
                <c:pt idx="6">
                  <c:v>50</c:v>
                </c:pt>
                <c:pt idx="7">
                  <c:v>12.5</c:v>
                </c:pt>
                <c:pt idx="8">
                  <c:v>26.1</c:v>
                </c:pt>
                <c:pt idx="9">
                  <c:v>7.4</c:v>
                </c:pt>
                <c:pt idx="10">
                  <c:v>2.7</c:v>
                </c:pt>
                <c:pt idx="11">
                  <c:v>18</c:v>
                </c:pt>
                <c:pt idx="12">
                  <c:v>8.8000000000000007</c:v>
                </c:pt>
                <c:pt idx="13">
                  <c:v>12.7</c:v>
                </c:pt>
              </c:numCache>
            </c:numRef>
          </c:val>
          <c:extLst>
            <c:ext xmlns:c16="http://schemas.microsoft.com/office/drawing/2014/chart" uri="{C3380CC4-5D6E-409C-BE32-E72D297353CC}">
              <c16:uniqueId val="{00000007-FB47-49E1-B19F-3CFA22D10EB9}"/>
            </c:ext>
          </c:extLst>
        </c:ser>
        <c:ser>
          <c:idx val="8"/>
          <c:order val="8"/>
          <c:tx>
            <c:strRef>
              <c:f>'Stemme i 2021 nedbrudt'!$B$100</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nedbrudt'!$C$100:$P$100</c:f>
              <c:numCache>
                <c:formatCode>General</c:formatCode>
                <c:ptCount val="14"/>
                <c:pt idx="0">
                  <c:v>8.9</c:v>
                </c:pt>
                <c:pt idx="2">
                  <c:v>9.1999999999999993</c:v>
                </c:pt>
                <c:pt idx="3">
                  <c:v>3.8</c:v>
                </c:pt>
                <c:pt idx="4">
                  <c:v>0</c:v>
                </c:pt>
                <c:pt idx="5">
                  <c:v>6.5</c:v>
                </c:pt>
                <c:pt idx="6">
                  <c:v>0</c:v>
                </c:pt>
                <c:pt idx="7">
                  <c:v>6.2</c:v>
                </c:pt>
                <c:pt idx="8">
                  <c:v>11.4</c:v>
                </c:pt>
                <c:pt idx="9">
                  <c:v>8.4</c:v>
                </c:pt>
                <c:pt idx="10">
                  <c:v>14.4</c:v>
                </c:pt>
                <c:pt idx="11">
                  <c:v>2.7</c:v>
                </c:pt>
                <c:pt idx="12">
                  <c:v>13.3</c:v>
                </c:pt>
                <c:pt idx="13">
                  <c:v>8.6</c:v>
                </c:pt>
              </c:numCache>
            </c:numRef>
          </c:val>
          <c:extLst>
            <c:ext xmlns:c16="http://schemas.microsoft.com/office/drawing/2014/chart" uri="{C3380CC4-5D6E-409C-BE32-E72D297353CC}">
              <c16:uniqueId val="{00000008-FB47-49E1-B19F-3CFA22D10EB9}"/>
            </c:ext>
          </c:extLst>
        </c:ser>
        <c:ser>
          <c:idx val="9"/>
          <c:order val="9"/>
          <c:tx>
            <c:strRef>
              <c:f>'Stemme i 2021 nedbrudt'!$B$101</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nedbrudt'!$C$101:$P$101</c:f>
              <c:numCache>
                <c:formatCode>General</c:formatCode>
                <c:ptCount val="14"/>
                <c:pt idx="0">
                  <c:v>2</c:v>
                </c:pt>
                <c:pt idx="2">
                  <c:v>1.9</c:v>
                </c:pt>
                <c:pt idx="3">
                  <c:v>3.4</c:v>
                </c:pt>
                <c:pt idx="4">
                  <c:v>0</c:v>
                </c:pt>
                <c:pt idx="5">
                  <c:v>3.4</c:v>
                </c:pt>
                <c:pt idx="6">
                  <c:v>0</c:v>
                </c:pt>
                <c:pt idx="7">
                  <c:v>0</c:v>
                </c:pt>
                <c:pt idx="8">
                  <c:v>0</c:v>
                </c:pt>
                <c:pt idx="9">
                  <c:v>0</c:v>
                </c:pt>
                <c:pt idx="10">
                  <c:v>1.9</c:v>
                </c:pt>
                <c:pt idx="11">
                  <c:v>4.7</c:v>
                </c:pt>
                <c:pt idx="12">
                  <c:v>3.8</c:v>
                </c:pt>
                <c:pt idx="13">
                  <c:v>2.2000000000000002</c:v>
                </c:pt>
              </c:numCache>
            </c:numRef>
          </c:val>
          <c:extLst>
            <c:ext xmlns:c16="http://schemas.microsoft.com/office/drawing/2014/chart" uri="{C3380CC4-5D6E-409C-BE32-E72D297353CC}">
              <c16:uniqueId val="{00000009-FB47-49E1-B19F-3CFA22D10EB9}"/>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nedbrudt'!$B$106</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nedbrudt'!$C$106:$P$106</c:f>
              <c:numCache>
                <c:formatCode>General</c:formatCode>
                <c:ptCount val="14"/>
                <c:pt idx="0">
                  <c:v>3.9</c:v>
                </c:pt>
                <c:pt idx="2">
                  <c:v>4.5999999999999996</c:v>
                </c:pt>
                <c:pt idx="3">
                  <c:v>0</c:v>
                </c:pt>
                <c:pt idx="4">
                  <c:v>0</c:v>
                </c:pt>
                <c:pt idx="5">
                  <c:v>6.2</c:v>
                </c:pt>
                <c:pt idx="6">
                  <c:v>16.7</c:v>
                </c:pt>
                <c:pt idx="7">
                  <c:v>2</c:v>
                </c:pt>
                <c:pt idx="8">
                  <c:v>9.1</c:v>
                </c:pt>
                <c:pt idx="9">
                  <c:v>3</c:v>
                </c:pt>
                <c:pt idx="10">
                  <c:v>5.9</c:v>
                </c:pt>
                <c:pt idx="11">
                  <c:v>4.7</c:v>
                </c:pt>
                <c:pt idx="12">
                  <c:v>3</c:v>
                </c:pt>
                <c:pt idx="13">
                  <c:v>2.9</c:v>
                </c:pt>
              </c:numCache>
            </c:numRef>
          </c:val>
          <c:extLst>
            <c:ext xmlns:c16="http://schemas.microsoft.com/office/drawing/2014/chart" uri="{C3380CC4-5D6E-409C-BE32-E72D297353CC}">
              <c16:uniqueId val="{00000000-BA91-40ED-9638-583C871E7593}"/>
            </c:ext>
          </c:extLst>
        </c:ser>
        <c:ser>
          <c:idx val="1"/>
          <c:order val="1"/>
          <c:tx>
            <c:strRef>
              <c:f>'Stemme i 2021 nedbrudt'!$B$107</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nedbrudt'!$C$107:$P$107</c:f>
              <c:numCache>
                <c:formatCode>General</c:formatCode>
                <c:ptCount val="14"/>
                <c:pt idx="0">
                  <c:v>7.1</c:v>
                </c:pt>
                <c:pt idx="2">
                  <c:v>8.6999999999999993</c:v>
                </c:pt>
                <c:pt idx="3">
                  <c:v>3.4</c:v>
                </c:pt>
                <c:pt idx="4">
                  <c:v>29.3</c:v>
                </c:pt>
                <c:pt idx="5">
                  <c:v>0</c:v>
                </c:pt>
                <c:pt idx="6">
                  <c:v>16.7</c:v>
                </c:pt>
                <c:pt idx="7">
                  <c:v>3.3</c:v>
                </c:pt>
                <c:pt idx="8">
                  <c:v>15.5</c:v>
                </c:pt>
                <c:pt idx="9">
                  <c:v>5.6</c:v>
                </c:pt>
                <c:pt idx="10">
                  <c:v>5.3</c:v>
                </c:pt>
                <c:pt idx="11">
                  <c:v>8.8000000000000007</c:v>
                </c:pt>
                <c:pt idx="12">
                  <c:v>3.9</c:v>
                </c:pt>
                <c:pt idx="13">
                  <c:v>7.9</c:v>
                </c:pt>
              </c:numCache>
            </c:numRef>
          </c:val>
          <c:extLst>
            <c:ext xmlns:c16="http://schemas.microsoft.com/office/drawing/2014/chart" uri="{C3380CC4-5D6E-409C-BE32-E72D297353CC}">
              <c16:uniqueId val="{00000001-BA91-40ED-9638-583C871E7593}"/>
            </c:ext>
          </c:extLst>
        </c:ser>
        <c:ser>
          <c:idx val="2"/>
          <c:order val="2"/>
          <c:tx>
            <c:strRef>
              <c:f>'Stemme i 2021 nedbrudt'!$B$108</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nedbrudt'!$C$108:$P$108</c:f>
              <c:numCache>
                <c:formatCode>General</c:formatCode>
                <c:ptCount val="14"/>
                <c:pt idx="0">
                  <c:v>7.7</c:v>
                </c:pt>
                <c:pt idx="2">
                  <c:v>9.4</c:v>
                </c:pt>
                <c:pt idx="3">
                  <c:v>10.199999999999999</c:v>
                </c:pt>
                <c:pt idx="4">
                  <c:v>13.5</c:v>
                </c:pt>
                <c:pt idx="5">
                  <c:v>6.5</c:v>
                </c:pt>
                <c:pt idx="7">
                  <c:v>6.6</c:v>
                </c:pt>
                <c:pt idx="8">
                  <c:v>9.1</c:v>
                </c:pt>
                <c:pt idx="9">
                  <c:v>10.9</c:v>
                </c:pt>
                <c:pt idx="10">
                  <c:v>9.9</c:v>
                </c:pt>
                <c:pt idx="11">
                  <c:v>4.7</c:v>
                </c:pt>
                <c:pt idx="12">
                  <c:v>6.9</c:v>
                </c:pt>
                <c:pt idx="13">
                  <c:v>5.5</c:v>
                </c:pt>
              </c:numCache>
            </c:numRef>
          </c:val>
          <c:extLst>
            <c:ext xmlns:c16="http://schemas.microsoft.com/office/drawing/2014/chart" uri="{C3380CC4-5D6E-409C-BE32-E72D297353CC}">
              <c16:uniqueId val="{00000002-BA91-40ED-9638-583C871E7593}"/>
            </c:ext>
          </c:extLst>
        </c:ser>
        <c:ser>
          <c:idx val="3"/>
          <c:order val="3"/>
          <c:tx>
            <c:strRef>
              <c:f>'Stemme i 2021 nedbrudt'!$B$109</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nedbrudt'!$C$109:$P$109</c:f>
              <c:numCache>
                <c:formatCode>General</c:formatCode>
                <c:ptCount val="14"/>
                <c:pt idx="0">
                  <c:v>11.6</c:v>
                </c:pt>
                <c:pt idx="2">
                  <c:v>7.7</c:v>
                </c:pt>
                <c:pt idx="3">
                  <c:v>3.9</c:v>
                </c:pt>
                <c:pt idx="4">
                  <c:v>13.5</c:v>
                </c:pt>
                <c:pt idx="5">
                  <c:v>19.5</c:v>
                </c:pt>
                <c:pt idx="6">
                  <c:v>33.299999999999997</c:v>
                </c:pt>
                <c:pt idx="7">
                  <c:v>15.7</c:v>
                </c:pt>
                <c:pt idx="8">
                  <c:v>5.2</c:v>
                </c:pt>
                <c:pt idx="9">
                  <c:v>14.2</c:v>
                </c:pt>
                <c:pt idx="10">
                  <c:v>4</c:v>
                </c:pt>
                <c:pt idx="11">
                  <c:v>10.1</c:v>
                </c:pt>
                <c:pt idx="12">
                  <c:v>11.6</c:v>
                </c:pt>
                <c:pt idx="13">
                  <c:v>14.8</c:v>
                </c:pt>
              </c:numCache>
            </c:numRef>
          </c:val>
          <c:extLst>
            <c:ext xmlns:c16="http://schemas.microsoft.com/office/drawing/2014/chart" uri="{C3380CC4-5D6E-409C-BE32-E72D297353CC}">
              <c16:uniqueId val="{00000003-BA91-40ED-9638-583C871E7593}"/>
            </c:ext>
          </c:extLst>
        </c:ser>
        <c:ser>
          <c:idx val="4"/>
          <c:order val="4"/>
          <c:tx>
            <c:strRef>
              <c:f>'Stemme i 2021 nedbrudt'!$B$110</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nedbrudt'!$C$110:$P$110</c:f>
              <c:numCache>
                <c:formatCode>General</c:formatCode>
                <c:ptCount val="14"/>
                <c:pt idx="0">
                  <c:v>9.8000000000000007</c:v>
                </c:pt>
                <c:pt idx="2">
                  <c:v>10.1</c:v>
                </c:pt>
                <c:pt idx="3">
                  <c:v>2</c:v>
                </c:pt>
                <c:pt idx="4">
                  <c:v>15.8</c:v>
                </c:pt>
                <c:pt idx="5">
                  <c:v>13.2</c:v>
                </c:pt>
                <c:pt idx="6">
                  <c:v>0</c:v>
                </c:pt>
                <c:pt idx="7">
                  <c:v>4.7</c:v>
                </c:pt>
                <c:pt idx="8">
                  <c:v>5.2</c:v>
                </c:pt>
                <c:pt idx="9">
                  <c:v>7.5</c:v>
                </c:pt>
                <c:pt idx="10">
                  <c:v>9</c:v>
                </c:pt>
                <c:pt idx="11">
                  <c:v>8.8000000000000007</c:v>
                </c:pt>
                <c:pt idx="12">
                  <c:v>16.5</c:v>
                </c:pt>
                <c:pt idx="13">
                  <c:v>11</c:v>
                </c:pt>
              </c:numCache>
            </c:numRef>
          </c:val>
          <c:extLst>
            <c:ext xmlns:c16="http://schemas.microsoft.com/office/drawing/2014/chart" uri="{C3380CC4-5D6E-409C-BE32-E72D297353CC}">
              <c16:uniqueId val="{00000004-BA91-40ED-9638-583C871E7593}"/>
            </c:ext>
          </c:extLst>
        </c:ser>
        <c:ser>
          <c:idx val="5"/>
          <c:order val="5"/>
          <c:tx>
            <c:strRef>
              <c:f>'Stemme i 2021 nedbrudt'!$B$111</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nedbrudt'!$C$111:$P$111</c:f>
              <c:numCache>
                <c:formatCode>General</c:formatCode>
                <c:ptCount val="14"/>
                <c:pt idx="0">
                  <c:v>13.8</c:v>
                </c:pt>
                <c:pt idx="2">
                  <c:v>17.7</c:v>
                </c:pt>
                <c:pt idx="3">
                  <c:v>17</c:v>
                </c:pt>
                <c:pt idx="4">
                  <c:v>0</c:v>
                </c:pt>
                <c:pt idx="5">
                  <c:v>13.2</c:v>
                </c:pt>
                <c:pt idx="6">
                  <c:v>16.7</c:v>
                </c:pt>
                <c:pt idx="7">
                  <c:v>21.3</c:v>
                </c:pt>
                <c:pt idx="8">
                  <c:v>12.6</c:v>
                </c:pt>
                <c:pt idx="9">
                  <c:v>12.8</c:v>
                </c:pt>
                <c:pt idx="10">
                  <c:v>9.8000000000000007</c:v>
                </c:pt>
                <c:pt idx="11">
                  <c:v>7.4</c:v>
                </c:pt>
                <c:pt idx="12">
                  <c:v>17.100000000000001</c:v>
                </c:pt>
                <c:pt idx="13">
                  <c:v>9.9</c:v>
                </c:pt>
              </c:numCache>
            </c:numRef>
          </c:val>
          <c:extLst>
            <c:ext xmlns:c16="http://schemas.microsoft.com/office/drawing/2014/chart" uri="{C3380CC4-5D6E-409C-BE32-E72D297353CC}">
              <c16:uniqueId val="{00000005-BA91-40ED-9638-583C871E7593}"/>
            </c:ext>
          </c:extLst>
        </c:ser>
        <c:ser>
          <c:idx val="6"/>
          <c:order val="6"/>
          <c:tx>
            <c:strRef>
              <c:f>'Stemme i 2021 nedbrudt'!$B$112</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nedbrudt'!$C$112:$P$112</c:f>
              <c:numCache>
                <c:formatCode>General</c:formatCode>
                <c:ptCount val="14"/>
                <c:pt idx="0">
                  <c:v>14</c:v>
                </c:pt>
                <c:pt idx="2">
                  <c:v>9.9</c:v>
                </c:pt>
                <c:pt idx="3">
                  <c:v>21.4</c:v>
                </c:pt>
                <c:pt idx="4">
                  <c:v>12.1</c:v>
                </c:pt>
                <c:pt idx="5">
                  <c:v>16.600000000000001</c:v>
                </c:pt>
                <c:pt idx="6">
                  <c:v>0</c:v>
                </c:pt>
                <c:pt idx="7">
                  <c:v>9.8000000000000007</c:v>
                </c:pt>
                <c:pt idx="8">
                  <c:v>15.7</c:v>
                </c:pt>
                <c:pt idx="9">
                  <c:v>10.1</c:v>
                </c:pt>
                <c:pt idx="10">
                  <c:v>15.4</c:v>
                </c:pt>
                <c:pt idx="11">
                  <c:v>30.8</c:v>
                </c:pt>
                <c:pt idx="12">
                  <c:v>12.2</c:v>
                </c:pt>
                <c:pt idx="13">
                  <c:v>16.5</c:v>
                </c:pt>
              </c:numCache>
            </c:numRef>
          </c:val>
          <c:extLst>
            <c:ext xmlns:c16="http://schemas.microsoft.com/office/drawing/2014/chart" uri="{C3380CC4-5D6E-409C-BE32-E72D297353CC}">
              <c16:uniqueId val="{00000006-BA91-40ED-9638-583C871E7593}"/>
            </c:ext>
          </c:extLst>
        </c:ser>
        <c:ser>
          <c:idx val="7"/>
          <c:order val="7"/>
          <c:tx>
            <c:strRef>
              <c:f>'Stemme i 2021 nedbrudt'!$B$113</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nedbrudt'!$C$113:$P$113</c:f>
              <c:numCache>
                <c:formatCode>General</c:formatCode>
                <c:ptCount val="14"/>
                <c:pt idx="0">
                  <c:v>15.4</c:v>
                </c:pt>
                <c:pt idx="2">
                  <c:v>15.8</c:v>
                </c:pt>
                <c:pt idx="3">
                  <c:v>9.3000000000000007</c:v>
                </c:pt>
                <c:pt idx="4">
                  <c:v>15.8</c:v>
                </c:pt>
                <c:pt idx="5">
                  <c:v>7.5</c:v>
                </c:pt>
                <c:pt idx="6">
                  <c:v>0</c:v>
                </c:pt>
                <c:pt idx="7">
                  <c:v>22.5</c:v>
                </c:pt>
                <c:pt idx="8">
                  <c:v>5.2</c:v>
                </c:pt>
                <c:pt idx="9">
                  <c:v>18</c:v>
                </c:pt>
                <c:pt idx="10">
                  <c:v>22.1</c:v>
                </c:pt>
                <c:pt idx="11">
                  <c:v>9.4</c:v>
                </c:pt>
                <c:pt idx="12">
                  <c:v>16.399999999999999</c:v>
                </c:pt>
                <c:pt idx="13">
                  <c:v>14.9</c:v>
                </c:pt>
              </c:numCache>
            </c:numRef>
          </c:val>
          <c:extLst>
            <c:ext xmlns:c16="http://schemas.microsoft.com/office/drawing/2014/chart" uri="{C3380CC4-5D6E-409C-BE32-E72D297353CC}">
              <c16:uniqueId val="{00000007-BA91-40ED-9638-583C871E7593}"/>
            </c:ext>
          </c:extLst>
        </c:ser>
        <c:ser>
          <c:idx val="8"/>
          <c:order val="8"/>
          <c:tx>
            <c:strRef>
              <c:f>'Stemme i 2021 nedbrudt'!$B$114</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nedbrudt'!$C$114:$P$114</c:f>
              <c:numCache>
                <c:formatCode>General</c:formatCode>
                <c:ptCount val="14"/>
                <c:pt idx="0">
                  <c:v>14.2</c:v>
                </c:pt>
                <c:pt idx="2">
                  <c:v>12</c:v>
                </c:pt>
                <c:pt idx="3">
                  <c:v>27.2</c:v>
                </c:pt>
                <c:pt idx="4">
                  <c:v>0</c:v>
                </c:pt>
                <c:pt idx="5">
                  <c:v>17.3</c:v>
                </c:pt>
                <c:pt idx="6">
                  <c:v>16.7</c:v>
                </c:pt>
                <c:pt idx="7">
                  <c:v>11.2</c:v>
                </c:pt>
                <c:pt idx="8">
                  <c:v>18.600000000000001</c:v>
                </c:pt>
                <c:pt idx="9">
                  <c:v>12.5</c:v>
                </c:pt>
                <c:pt idx="10">
                  <c:v>16.399999999999999</c:v>
                </c:pt>
                <c:pt idx="11">
                  <c:v>15.3</c:v>
                </c:pt>
                <c:pt idx="12">
                  <c:v>10.7</c:v>
                </c:pt>
                <c:pt idx="13">
                  <c:v>15.2</c:v>
                </c:pt>
              </c:numCache>
            </c:numRef>
          </c:val>
          <c:extLst>
            <c:ext xmlns:c16="http://schemas.microsoft.com/office/drawing/2014/chart" uri="{C3380CC4-5D6E-409C-BE32-E72D297353CC}">
              <c16:uniqueId val="{00000008-BA91-40ED-9638-583C871E7593}"/>
            </c:ext>
          </c:extLst>
        </c:ser>
        <c:ser>
          <c:idx val="9"/>
          <c:order val="9"/>
          <c:tx>
            <c:strRef>
              <c:f>'Stemme i 2021 nedbrudt'!$B$115</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nedbrudt'!$C$115:$P$115</c:f>
              <c:numCache>
                <c:formatCode>General</c:formatCode>
                <c:ptCount val="14"/>
                <c:pt idx="0">
                  <c:v>2.6</c:v>
                </c:pt>
                <c:pt idx="2">
                  <c:v>4</c:v>
                </c:pt>
                <c:pt idx="3">
                  <c:v>5.7</c:v>
                </c:pt>
                <c:pt idx="4">
                  <c:v>0</c:v>
                </c:pt>
                <c:pt idx="5">
                  <c:v>0</c:v>
                </c:pt>
                <c:pt idx="6">
                  <c:v>0</c:v>
                </c:pt>
                <c:pt idx="7">
                  <c:v>3</c:v>
                </c:pt>
                <c:pt idx="8">
                  <c:v>3.9</c:v>
                </c:pt>
                <c:pt idx="9">
                  <c:v>5.6</c:v>
                </c:pt>
                <c:pt idx="10">
                  <c:v>2.2999999999999998</c:v>
                </c:pt>
                <c:pt idx="11">
                  <c:v>0</c:v>
                </c:pt>
                <c:pt idx="12">
                  <c:v>1.7</c:v>
                </c:pt>
                <c:pt idx="13">
                  <c:v>1.3</c:v>
                </c:pt>
              </c:numCache>
            </c:numRef>
          </c:val>
          <c:extLst>
            <c:ext xmlns:c16="http://schemas.microsoft.com/office/drawing/2014/chart" uri="{C3380CC4-5D6E-409C-BE32-E72D297353CC}">
              <c16:uniqueId val="{00000009-BA91-40ED-9638-583C871E7593}"/>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Resultat_BL_Kom21_Odense!$U$67:$U$81</c:f>
              <c:strCache>
                <c:ptCount val="15"/>
                <c:pt idx="0">
                  <c:v>Ønsker ikke at oplyse</c:v>
                </c:pt>
                <c:pt idx="1">
                  <c:v>Stemte ikke</c:v>
                </c:pt>
                <c:pt idx="2">
                  <c:v>Vil stemme blankt</c:v>
                </c:pt>
                <c:pt idx="3">
                  <c:v>Andet parti</c:v>
                </c:pt>
                <c:pt idx="4">
                  <c:v>Lokal liste</c:v>
                </c:pt>
                <c:pt idx="5">
                  <c:v>Liberal Alliance</c:v>
                </c:pt>
                <c:pt idx="6">
                  <c:v>Nye Borgerlige</c:v>
                </c:pt>
                <c:pt idx="7">
                  <c:v>Alternativet</c:v>
                </c:pt>
                <c:pt idx="8">
                  <c:v>Det Radikale Venstre</c:v>
                </c:pt>
                <c:pt idx="9">
                  <c:v>Det Konservative Folkeparti</c:v>
                </c:pt>
                <c:pt idx="10">
                  <c:v>Dansk Folkeparti</c:v>
                </c:pt>
                <c:pt idx="11">
                  <c:v>Socialistisk Folkeparti</c:v>
                </c:pt>
                <c:pt idx="12">
                  <c:v>Enhedslistent</c:v>
                </c:pt>
                <c:pt idx="13">
                  <c:v>Venstre</c:v>
                </c:pt>
                <c:pt idx="14">
                  <c:v>Socialdemokratiet</c:v>
                </c:pt>
              </c:strCache>
            </c:strRef>
          </c:cat>
          <c:val>
            <c:numRef>
              <c:f>Resultat_BL_Kom21_Odense!$V$67:$V$81</c:f>
              <c:numCache>
                <c:formatCode>General</c:formatCode>
                <c:ptCount val="15"/>
                <c:pt idx="0">
                  <c:v>8.6</c:v>
                </c:pt>
                <c:pt idx="1">
                  <c:v>10.5</c:v>
                </c:pt>
                <c:pt idx="2">
                  <c:v>2.1</c:v>
                </c:pt>
                <c:pt idx="3">
                  <c:v>0.7</c:v>
                </c:pt>
                <c:pt idx="4">
                  <c:v>0.5</c:v>
                </c:pt>
                <c:pt idx="5">
                  <c:v>0.6</c:v>
                </c:pt>
                <c:pt idx="6">
                  <c:v>0.8</c:v>
                </c:pt>
                <c:pt idx="7">
                  <c:v>2.2999999999999998</c:v>
                </c:pt>
                <c:pt idx="8">
                  <c:v>3.7</c:v>
                </c:pt>
                <c:pt idx="9">
                  <c:v>4.2</c:v>
                </c:pt>
                <c:pt idx="10">
                  <c:v>6.1</c:v>
                </c:pt>
                <c:pt idx="11">
                  <c:v>6.7</c:v>
                </c:pt>
                <c:pt idx="12">
                  <c:v>7.9</c:v>
                </c:pt>
                <c:pt idx="13">
                  <c:v>13.6</c:v>
                </c:pt>
                <c:pt idx="14">
                  <c:v>31.8</c:v>
                </c:pt>
              </c:numCache>
            </c:numRef>
          </c:val>
          <c:extLst>
            <c:ext xmlns:c16="http://schemas.microsoft.com/office/drawing/2014/chart" uri="{C3380CC4-5D6E-409C-BE32-E72D297353CC}">
              <c16:uniqueId val="{00000000-B657-4E1E-8A4D-08E0E97837DF}"/>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nedbrudt'!$B$122</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nedbrudt'!$C$122:$P$122</c:f>
              <c:numCache>
                <c:formatCode>General</c:formatCode>
                <c:ptCount val="14"/>
                <c:pt idx="0">
                  <c:v>13.1</c:v>
                </c:pt>
                <c:pt idx="2">
                  <c:v>8.1999999999999993</c:v>
                </c:pt>
                <c:pt idx="3">
                  <c:v>15.5</c:v>
                </c:pt>
                <c:pt idx="4">
                  <c:v>13.5</c:v>
                </c:pt>
                <c:pt idx="5">
                  <c:v>3.4</c:v>
                </c:pt>
                <c:pt idx="6">
                  <c:v>16.7</c:v>
                </c:pt>
                <c:pt idx="7">
                  <c:v>2.9</c:v>
                </c:pt>
                <c:pt idx="8">
                  <c:v>30.9</c:v>
                </c:pt>
                <c:pt idx="9">
                  <c:v>21.3</c:v>
                </c:pt>
                <c:pt idx="10">
                  <c:v>33.299999999999997</c:v>
                </c:pt>
                <c:pt idx="11">
                  <c:v>9.4</c:v>
                </c:pt>
                <c:pt idx="12">
                  <c:v>12.4</c:v>
                </c:pt>
                <c:pt idx="13">
                  <c:v>11.8</c:v>
                </c:pt>
              </c:numCache>
            </c:numRef>
          </c:val>
          <c:extLst>
            <c:ext xmlns:c16="http://schemas.microsoft.com/office/drawing/2014/chart" uri="{C3380CC4-5D6E-409C-BE32-E72D297353CC}">
              <c16:uniqueId val="{00000000-C8DD-41FC-8F83-190B16B59B5A}"/>
            </c:ext>
          </c:extLst>
        </c:ser>
        <c:ser>
          <c:idx val="1"/>
          <c:order val="1"/>
          <c:tx>
            <c:strRef>
              <c:f>'Stemme i 2021 nedbrudt'!$B$123</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nedbrudt'!$C$123:$P$123</c:f>
              <c:numCache>
                <c:formatCode>General</c:formatCode>
                <c:ptCount val="14"/>
                <c:pt idx="0">
                  <c:v>8.1</c:v>
                </c:pt>
                <c:pt idx="2">
                  <c:v>6</c:v>
                </c:pt>
                <c:pt idx="3">
                  <c:v>7.8</c:v>
                </c:pt>
                <c:pt idx="4">
                  <c:v>15.8</c:v>
                </c:pt>
                <c:pt idx="5">
                  <c:v>3.4</c:v>
                </c:pt>
                <c:pt idx="6">
                  <c:v>0</c:v>
                </c:pt>
                <c:pt idx="7">
                  <c:v>5.2</c:v>
                </c:pt>
                <c:pt idx="8">
                  <c:v>5.2</c:v>
                </c:pt>
                <c:pt idx="9">
                  <c:v>11.1</c:v>
                </c:pt>
                <c:pt idx="10">
                  <c:v>13.7</c:v>
                </c:pt>
                <c:pt idx="11">
                  <c:v>4.7</c:v>
                </c:pt>
                <c:pt idx="12">
                  <c:v>10.1</c:v>
                </c:pt>
                <c:pt idx="13">
                  <c:v>9.1999999999999993</c:v>
                </c:pt>
              </c:numCache>
            </c:numRef>
          </c:val>
          <c:extLst>
            <c:ext xmlns:c16="http://schemas.microsoft.com/office/drawing/2014/chart" uri="{C3380CC4-5D6E-409C-BE32-E72D297353CC}">
              <c16:uniqueId val="{00000001-C8DD-41FC-8F83-190B16B59B5A}"/>
            </c:ext>
          </c:extLst>
        </c:ser>
        <c:ser>
          <c:idx val="2"/>
          <c:order val="2"/>
          <c:tx>
            <c:strRef>
              <c:f>'Stemme i 2021 nedbrudt'!$B$124</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nedbrudt'!$C$124:$P$124</c:f>
              <c:numCache>
                <c:formatCode>General</c:formatCode>
                <c:ptCount val="14"/>
                <c:pt idx="0">
                  <c:v>7.1</c:v>
                </c:pt>
                <c:pt idx="2">
                  <c:v>5.4</c:v>
                </c:pt>
                <c:pt idx="3">
                  <c:v>2</c:v>
                </c:pt>
                <c:pt idx="4">
                  <c:v>27</c:v>
                </c:pt>
                <c:pt idx="5">
                  <c:v>3.1</c:v>
                </c:pt>
                <c:pt idx="7">
                  <c:v>14.3</c:v>
                </c:pt>
                <c:pt idx="8">
                  <c:v>15.5</c:v>
                </c:pt>
                <c:pt idx="9">
                  <c:v>6.8</c:v>
                </c:pt>
                <c:pt idx="10">
                  <c:v>7.6</c:v>
                </c:pt>
                <c:pt idx="11">
                  <c:v>7.9</c:v>
                </c:pt>
                <c:pt idx="12">
                  <c:v>2</c:v>
                </c:pt>
                <c:pt idx="13">
                  <c:v>7.7</c:v>
                </c:pt>
              </c:numCache>
            </c:numRef>
          </c:val>
          <c:extLst>
            <c:ext xmlns:c16="http://schemas.microsoft.com/office/drawing/2014/chart" uri="{C3380CC4-5D6E-409C-BE32-E72D297353CC}">
              <c16:uniqueId val="{00000002-C8DD-41FC-8F83-190B16B59B5A}"/>
            </c:ext>
          </c:extLst>
        </c:ser>
        <c:ser>
          <c:idx val="3"/>
          <c:order val="3"/>
          <c:tx>
            <c:strRef>
              <c:f>'Stemme i 2021 nedbrudt'!$B$125</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nedbrudt'!$C$125:$P$125</c:f>
              <c:numCache>
                <c:formatCode>General</c:formatCode>
                <c:ptCount val="14"/>
                <c:pt idx="0">
                  <c:v>8.1</c:v>
                </c:pt>
                <c:pt idx="2">
                  <c:v>8.4</c:v>
                </c:pt>
                <c:pt idx="3">
                  <c:v>2</c:v>
                </c:pt>
                <c:pt idx="4">
                  <c:v>0</c:v>
                </c:pt>
                <c:pt idx="5">
                  <c:v>4.9000000000000004</c:v>
                </c:pt>
                <c:pt idx="6">
                  <c:v>0</c:v>
                </c:pt>
                <c:pt idx="7">
                  <c:v>5.2</c:v>
                </c:pt>
                <c:pt idx="8">
                  <c:v>10.3</c:v>
                </c:pt>
                <c:pt idx="9">
                  <c:v>7.4</c:v>
                </c:pt>
                <c:pt idx="10">
                  <c:v>11.4</c:v>
                </c:pt>
                <c:pt idx="11">
                  <c:v>2.7</c:v>
                </c:pt>
                <c:pt idx="12">
                  <c:v>8.9</c:v>
                </c:pt>
                <c:pt idx="13">
                  <c:v>9.9</c:v>
                </c:pt>
              </c:numCache>
            </c:numRef>
          </c:val>
          <c:extLst>
            <c:ext xmlns:c16="http://schemas.microsoft.com/office/drawing/2014/chart" uri="{C3380CC4-5D6E-409C-BE32-E72D297353CC}">
              <c16:uniqueId val="{00000003-C8DD-41FC-8F83-190B16B59B5A}"/>
            </c:ext>
          </c:extLst>
        </c:ser>
        <c:ser>
          <c:idx val="4"/>
          <c:order val="4"/>
          <c:tx>
            <c:strRef>
              <c:f>'Stemme i 2021 nedbrudt'!$B$126</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nedbrudt'!$C$126:$P$126</c:f>
              <c:numCache>
                <c:formatCode>General</c:formatCode>
                <c:ptCount val="14"/>
                <c:pt idx="0">
                  <c:v>10</c:v>
                </c:pt>
                <c:pt idx="2">
                  <c:v>10</c:v>
                </c:pt>
                <c:pt idx="3">
                  <c:v>3.9</c:v>
                </c:pt>
                <c:pt idx="4">
                  <c:v>15.8</c:v>
                </c:pt>
                <c:pt idx="5">
                  <c:v>3.1</c:v>
                </c:pt>
                <c:pt idx="6">
                  <c:v>0</c:v>
                </c:pt>
                <c:pt idx="7">
                  <c:v>7.8</c:v>
                </c:pt>
                <c:pt idx="8">
                  <c:v>16.2</c:v>
                </c:pt>
                <c:pt idx="9">
                  <c:v>16</c:v>
                </c:pt>
                <c:pt idx="10">
                  <c:v>10</c:v>
                </c:pt>
                <c:pt idx="11">
                  <c:v>9.4</c:v>
                </c:pt>
                <c:pt idx="12">
                  <c:v>12.2</c:v>
                </c:pt>
                <c:pt idx="13">
                  <c:v>9.8000000000000007</c:v>
                </c:pt>
              </c:numCache>
            </c:numRef>
          </c:val>
          <c:extLst>
            <c:ext xmlns:c16="http://schemas.microsoft.com/office/drawing/2014/chart" uri="{C3380CC4-5D6E-409C-BE32-E72D297353CC}">
              <c16:uniqueId val="{00000004-C8DD-41FC-8F83-190B16B59B5A}"/>
            </c:ext>
          </c:extLst>
        </c:ser>
        <c:ser>
          <c:idx val="5"/>
          <c:order val="5"/>
          <c:tx>
            <c:strRef>
              <c:f>'Stemme i 2021 nedbrudt'!$B$127</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nedbrudt'!$C$127:$P$127</c:f>
              <c:numCache>
                <c:formatCode>General</c:formatCode>
                <c:ptCount val="14"/>
                <c:pt idx="0">
                  <c:v>8.5</c:v>
                </c:pt>
                <c:pt idx="2">
                  <c:v>9.1</c:v>
                </c:pt>
                <c:pt idx="3">
                  <c:v>7.7</c:v>
                </c:pt>
                <c:pt idx="4">
                  <c:v>0</c:v>
                </c:pt>
                <c:pt idx="5">
                  <c:v>6.6</c:v>
                </c:pt>
                <c:pt idx="6">
                  <c:v>0</c:v>
                </c:pt>
                <c:pt idx="7">
                  <c:v>7.9</c:v>
                </c:pt>
                <c:pt idx="8">
                  <c:v>15.7</c:v>
                </c:pt>
                <c:pt idx="9">
                  <c:v>6.8</c:v>
                </c:pt>
                <c:pt idx="10">
                  <c:v>10.7</c:v>
                </c:pt>
                <c:pt idx="11">
                  <c:v>15.5</c:v>
                </c:pt>
                <c:pt idx="12">
                  <c:v>10</c:v>
                </c:pt>
                <c:pt idx="13">
                  <c:v>7.1</c:v>
                </c:pt>
              </c:numCache>
            </c:numRef>
          </c:val>
          <c:extLst>
            <c:ext xmlns:c16="http://schemas.microsoft.com/office/drawing/2014/chart" uri="{C3380CC4-5D6E-409C-BE32-E72D297353CC}">
              <c16:uniqueId val="{00000005-C8DD-41FC-8F83-190B16B59B5A}"/>
            </c:ext>
          </c:extLst>
        </c:ser>
        <c:ser>
          <c:idx val="6"/>
          <c:order val="6"/>
          <c:tx>
            <c:strRef>
              <c:f>'Stemme i 2021 nedbrudt'!$B$128</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nedbrudt'!$C$128:$P$128</c:f>
              <c:numCache>
                <c:formatCode>General</c:formatCode>
                <c:ptCount val="14"/>
                <c:pt idx="0">
                  <c:v>10.6</c:v>
                </c:pt>
                <c:pt idx="2">
                  <c:v>11.3</c:v>
                </c:pt>
                <c:pt idx="3">
                  <c:v>12.9</c:v>
                </c:pt>
                <c:pt idx="4">
                  <c:v>15.8</c:v>
                </c:pt>
                <c:pt idx="5">
                  <c:v>11.4</c:v>
                </c:pt>
                <c:pt idx="6">
                  <c:v>33.299999999999997</c:v>
                </c:pt>
                <c:pt idx="7">
                  <c:v>22.1</c:v>
                </c:pt>
                <c:pt idx="8">
                  <c:v>0</c:v>
                </c:pt>
                <c:pt idx="9">
                  <c:v>5.6</c:v>
                </c:pt>
                <c:pt idx="10">
                  <c:v>2.2999999999999998</c:v>
                </c:pt>
                <c:pt idx="11">
                  <c:v>21.5</c:v>
                </c:pt>
                <c:pt idx="12">
                  <c:v>10</c:v>
                </c:pt>
                <c:pt idx="13">
                  <c:v>9.1999999999999993</c:v>
                </c:pt>
              </c:numCache>
            </c:numRef>
          </c:val>
          <c:extLst>
            <c:ext xmlns:c16="http://schemas.microsoft.com/office/drawing/2014/chart" uri="{C3380CC4-5D6E-409C-BE32-E72D297353CC}">
              <c16:uniqueId val="{00000006-C8DD-41FC-8F83-190B16B59B5A}"/>
            </c:ext>
          </c:extLst>
        </c:ser>
        <c:ser>
          <c:idx val="7"/>
          <c:order val="7"/>
          <c:tx>
            <c:strRef>
              <c:f>'Stemme i 2021 nedbrudt'!$B$129</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nedbrudt'!$C$129:$P$129</c:f>
              <c:numCache>
                <c:formatCode>General</c:formatCode>
                <c:ptCount val="14"/>
                <c:pt idx="0">
                  <c:v>13.1</c:v>
                </c:pt>
                <c:pt idx="2">
                  <c:v>13.8</c:v>
                </c:pt>
                <c:pt idx="3">
                  <c:v>16.399999999999999</c:v>
                </c:pt>
                <c:pt idx="4">
                  <c:v>0</c:v>
                </c:pt>
                <c:pt idx="5">
                  <c:v>20.3</c:v>
                </c:pt>
                <c:pt idx="6">
                  <c:v>0</c:v>
                </c:pt>
                <c:pt idx="7">
                  <c:v>8.8000000000000007</c:v>
                </c:pt>
                <c:pt idx="8">
                  <c:v>2.2999999999999998</c:v>
                </c:pt>
                <c:pt idx="9">
                  <c:v>10.6</c:v>
                </c:pt>
                <c:pt idx="10">
                  <c:v>7.3</c:v>
                </c:pt>
                <c:pt idx="11">
                  <c:v>11.5</c:v>
                </c:pt>
                <c:pt idx="12">
                  <c:v>19.600000000000001</c:v>
                </c:pt>
                <c:pt idx="13">
                  <c:v>14.9</c:v>
                </c:pt>
              </c:numCache>
            </c:numRef>
          </c:val>
          <c:extLst>
            <c:ext xmlns:c16="http://schemas.microsoft.com/office/drawing/2014/chart" uri="{C3380CC4-5D6E-409C-BE32-E72D297353CC}">
              <c16:uniqueId val="{00000007-C8DD-41FC-8F83-190B16B59B5A}"/>
            </c:ext>
          </c:extLst>
        </c:ser>
        <c:ser>
          <c:idx val="8"/>
          <c:order val="8"/>
          <c:tx>
            <c:strRef>
              <c:f>'Stemme i 2021 nedbrudt'!$B$130</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nedbrudt'!$C$130:$P$130</c:f>
              <c:numCache>
                <c:formatCode>General</c:formatCode>
                <c:ptCount val="14"/>
                <c:pt idx="0">
                  <c:v>14.4</c:v>
                </c:pt>
                <c:pt idx="2">
                  <c:v>18.399999999999999</c:v>
                </c:pt>
                <c:pt idx="3">
                  <c:v>18.2</c:v>
                </c:pt>
                <c:pt idx="4">
                  <c:v>12.1</c:v>
                </c:pt>
                <c:pt idx="5">
                  <c:v>28.2</c:v>
                </c:pt>
                <c:pt idx="6">
                  <c:v>33.299999999999997</c:v>
                </c:pt>
                <c:pt idx="7">
                  <c:v>14.3</c:v>
                </c:pt>
                <c:pt idx="8">
                  <c:v>3.9</c:v>
                </c:pt>
                <c:pt idx="9">
                  <c:v>13.3</c:v>
                </c:pt>
                <c:pt idx="10">
                  <c:v>1.9</c:v>
                </c:pt>
                <c:pt idx="11">
                  <c:v>9.4</c:v>
                </c:pt>
                <c:pt idx="12">
                  <c:v>12.1</c:v>
                </c:pt>
                <c:pt idx="13">
                  <c:v>14.1</c:v>
                </c:pt>
              </c:numCache>
            </c:numRef>
          </c:val>
          <c:extLst>
            <c:ext xmlns:c16="http://schemas.microsoft.com/office/drawing/2014/chart" uri="{C3380CC4-5D6E-409C-BE32-E72D297353CC}">
              <c16:uniqueId val="{00000008-C8DD-41FC-8F83-190B16B59B5A}"/>
            </c:ext>
          </c:extLst>
        </c:ser>
        <c:ser>
          <c:idx val="9"/>
          <c:order val="9"/>
          <c:tx>
            <c:strRef>
              <c:f>'Stemme i 2021 nedbrudt'!$B$131</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nedbrudt'!$C$131:$P$131</c:f>
              <c:numCache>
                <c:formatCode>General</c:formatCode>
                <c:ptCount val="14"/>
                <c:pt idx="0">
                  <c:v>7</c:v>
                </c:pt>
                <c:pt idx="2">
                  <c:v>9.3000000000000007</c:v>
                </c:pt>
                <c:pt idx="3">
                  <c:v>13.6</c:v>
                </c:pt>
                <c:pt idx="4">
                  <c:v>0</c:v>
                </c:pt>
                <c:pt idx="5">
                  <c:v>15.6</c:v>
                </c:pt>
                <c:pt idx="6">
                  <c:v>16.7</c:v>
                </c:pt>
                <c:pt idx="7">
                  <c:v>11.3</c:v>
                </c:pt>
                <c:pt idx="8">
                  <c:v>0</c:v>
                </c:pt>
                <c:pt idx="9">
                  <c:v>1.3</c:v>
                </c:pt>
                <c:pt idx="10">
                  <c:v>1.7</c:v>
                </c:pt>
                <c:pt idx="11">
                  <c:v>8.1</c:v>
                </c:pt>
                <c:pt idx="12">
                  <c:v>2.6</c:v>
                </c:pt>
                <c:pt idx="13">
                  <c:v>6.3</c:v>
                </c:pt>
              </c:numCache>
            </c:numRef>
          </c:val>
          <c:extLst>
            <c:ext xmlns:c16="http://schemas.microsoft.com/office/drawing/2014/chart" uri="{C3380CC4-5D6E-409C-BE32-E72D297353CC}">
              <c16:uniqueId val="{00000009-C8DD-41FC-8F83-190B16B59B5A}"/>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nedbrudt'!$B$136</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nedbrudt'!$C$136:$P$136</c:f>
              <c:numCache>
                <c:formatCode>General</c:formatCode>
                <c:ptCount val="14"/>
                <c:pt idx="0">
                  <c:v>8.8000000000000007</c:v>
                </c:pt>
                <c:pt idx="2">
                  <c:v>7.4</c:v>
                </c:pt>
                <c:pt idx="3">
                  <c:v>19.5</c:v>
                </c:pt>
                <c:pt idx="4">
                  <c:v>13.5</c:v>
                </c:pt>
                <c:pt idx="5">
                  <c:v>10</c:v>
                </c:pt>
                <c:pt idx="6">
                  <c:v>0</c:v>
                </c:pt>
                <c:pt idx="7">
                  <c:v>10.8</c:v>
                </c:pt>
                <c:pt idx="8">
                  <c:v>6.2</c:v>
                </c:pt>
                <c:pt idx="9">
                  <c:v>4.5</c:v>
                </c:pt>
                <c:pt idx="10">
                  <c:v>3.7</c:v>
                </c:pt>
                <c:pt idx="11">
                  <c:v>0</c:v>
                </c:pt>
                <c:pt idx="12">
                  <c:v>6.4</c:v>
                </c:pt>
                <c:pt idx="13">
                  <c:v>11.9</c:v>
                </c:pt>
              </c:numCache>
            </c:numRef>
          </c:val>
          <c:extLst>
            <c:ext xmlns:c16="http://schemas.microsoft.com/office/drawing/2014/chart" uri="{C3380CC4-5D6E-409C-BE32-E72D297353CC}">
              <c16:uniqueId val="{00000000-8EBA-4101-9B1D-D099A5DCBB04}"/>
            </c:ext>
          </c:extLst>
        </c:ser>
        <c:ser>
          <c:idx val="1"/>
          <c:order val="1"/>
          <c:tx>
            <c:strRef>
              <c:f>'Stemme i 2021 nedbrudt'!$B$137</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nedbrudt'!$C$137:$P$137</c:f>
              <c:numCache>
                <c:formatCode>General</c:formatCode>
                <c:ptCount val="14"/>
                <c:pt idx="0">
                  <c:v>13.4</c:v>
                </c:pt>
                <c:pt idx="2">
                  <c:v>18.899999999999999</c:v>
                </c:pt>
                <c:pt idx="3">
                  <c:v>13.2</c:v>
                </c:pt>
                <c:pt idx="4">
                  <c:v>0</c:v>
                </c:pt>
                <c:pt idx="5">
                  <c:v>7</c:v>
                </c:pt>
                <c:pt idx="6">
                  <c:v>33.299999999999997</c:v>
                </c:pt>
                <c:pt idx="7">
                  <c:v>15.1</c:v>
                </c:pt>
                <c:pt idx="8">
                  <c:v>17.399999999999999</c:v>
                </c:pt>
                <c:pt idx="9">
                  <c:v>16.100000000000001</c:v>
                </c:pt>
                <c:pt idx="10">
                  <c:v>10.9</c:v>
                </c:pt>
                <c:pt idx="11">
                  <c:v>0</c:v>
                </c:pt>
                <c:pt idx="12">
                  <c:v>12.9</c:v>
                </c:pt>
                <c:pt idx="13">
                  <c:v>10.7</c:v>
                </c:pt>
              </c:numCache>
            </c:numRef>
          </c:val>
          <c:extLst>
            <c:ext xmlns:c16="http://schemas.microsoft.com/office/drawing/2014/chart" uri="{C3380CC4-5D6E-409C-BE32-E72D297353CC}">
              <c16:uniqueId val="{00000001-8EBA-4101-9B1D-D099A5DCBB04}"/>
            </c:ext>
          </c:extLst>
        </c:ser>
        <c:ser>
          <c:idx val="2"/>
          <c:order val="2"/>
          <c:tx>
            <c:strRef>
              <c:f>'Stemme i 2021 nedbrudt'!$B$138</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nedbrudt'!$C$138:$P$138</c:f>
              <c:numCache>
                <c:formatCode>General</c:formatCode>
                <c:ptCount val="14"/>
                <c:pt idx="0">
                  <c:v>13.3</c:v>
                </c:pt>
                <c:pt idx="2">
                  <c:v>8.1999999999999993</c:v>
                </c:pt>
                <c:pt idx="3">
                  <c:v>7.6</c:v>
                </c:pt>
                <c:pt idx="5">
                  <c:v>10.6</c:v>
                </c:pt>
                <c:pt idx="6">
                  <c:v>16.7</c:v>
                </c:pt>
                <c:pt idx="7">
                  <c:v>14.9</c:v>
                </c:pt>
                <c:pt idx="8">
                  <c:v>14.2</c:v>
                </c:pt>
                <c:pt idx="9">
                  <c:v>19.600000000000001</c:v>
                </c:pt>
                <c:pt idx="10">
                  <c:v>13.8</c:v>
                </c:pt>
                <c:pt idx="11">
                  <c:v>17.3</c:v>
                </c:pt>
                <c:pt idx="12">
                  <c:v>22.1</c:v>
                </c:pt>
                <c:pt idx="13">
                  <c:v>13.7</c:v>
                </c:pt>
              </c:numCache>
            </c:numRef>
          </c:val>
          <c:extLst>
            <c:ext xmlns:c16="http://schemas.microsoft.com/office/drawing/2014/chart" uri="{C3380CC4-5D6E-409C-BE32-E72D297353CC}">
              <c16:uniqueId val="{00000002-8EBA-4101-9B1D-D099A5DCBB04}"/>
            </c:ext>
          </c:extLst>
        </c:ser>
        <c:ser>
          <c:idx val="3"/>
          <c:order val="3"/>
          <c:tx>
            <c:strRef>
              <c:f>'Stemme i 2021 nedbrudt'!$B$139</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nedbrudt'!$C$139:$P$139</c:f>
              <c:numCache>
                <c:formatCode>General</c:formatCode>
                <c:ptCount val="14"/>
                <c:pt idx="0">
                  <c:v>12.1</c:v>
                </c:pt>
                <c:pt idx="2">
                  <c:v>14.3</c:v>
                </c:pt>
                <c:pt idx="3">
                  <c:v>18.899999999999999</c:v>
                </c:pt>
                <c:pt idx="4">
                  <c:v>15.8</c:v>
                </c:pt>
                <c:pt idx="5">
                  <c:v>8.3000000000000007</c:v>
                </c:pt>
                <c:pt idx="6">
                  <c:v>16.7</c:v>
                </c:pt>
                <c:pt idx="7">
                  <c:v>11.9</c:v>
                </c:pt>
                <c:pt idx="8">
                  <c:v>5.2</c:v>
                </c:pt>
                <c:pt idx="9">
                  <c:v>7.4</c:v>
                </c:pt>
                <c:pt idx="10">
                  <c:v>10.1</c:v>
                </c:pt>
                <c:pt idx="11">
                  <c:v>12.6</c:v>
                </c:pt>
                <c:pt idx="12">
                  <c:v>11.7</c:v>
                </c:pt>
                <c:pt idx="13">
                  <c:v>12.2</c:v>
                </c:pt>
              </c:numCache>
            </c:numRef>
          </c:val>
          <c:extLst>
            <c:ext xmlns:c16="http://schemas.microsoft.com/office/drawing/2014/chart" uri="{C3380CC4-5D6E-409C-BE32-E72D297353CC}">
              <c16:uniqueId val="{00000003-8EBA-4101-9B1D-D099A5DCBB04}"/>
            </c:ext>
          </c:extLst>
        </c:ser>
        <c:ser>
          <c:idx val="4"/>
          <c:order val="4"/>
          <c:tx>
            <c:strRef>
              <c:f>'Stemme i 2021 nedbrudt'!$B$140</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nedbrudt'!$C$140:$P$140</c:f>
              <c:numCache>
                <c:formatCode>General</c:formatCode>
                <c:ptCount val="14"/>
                <c:pt idx="0">
                  <c:v>15.6</c:v>
                </c:pt>
                <c:pt idx="2">
                  <c:v>16</c:v>
                </c:pt>
                <c:pt idx="3">
                  <c:v>15</c:v>
                </c:pt>
                <c:pt idx="4">
                  <c:v>12.1</c:v>
                </c:pt>
                <c:pt idx="5">
                  <c:v>25.8</c:v>
                </c:pt>
                <c:pt idx="6">
                  <c:v>33.299999999999997</c:v>
                </c:pt>
                <c:pt idx="7">
                  <c:v>11.8</c:v>
                </c:pt>
                <c:pt idx="8">
                  <c:v>22.9</c:v>
                </c:pt>
                <c:pt idx="9">
                  <c:v>2.6</c:v>
                </c:pt>
                <c:pt idx="10">
                  <c:v>24.1</c:v>
                </c:pt>
                <c:pt idx="11">
                  <c:v>17</c:v>
                </c:pt>
                <c:pt idx="12">
                  <c:v>9.4</c:v>
                </c:pt>
                <c:pt idx="13">
                  <c:v>15.7</c:v>
                </c:pt>
              </c:numCache>
            </c:numRef>
          </c:val>
          <c:extLst>
            <c:ext xmlns:c16="http://schemas.microsoft.com/office/drawing/2014/chart" uri="{C3380CC4-5D6E-409C-BE32-E72D297353CC}">
              <c16:uniqueId val="{00000004-8EBA-4101-9B1D-D099A5DCBB04}"/>
            </c:ext>
          </c:extLst>
        </c:ser>
        <c:ser>
          <c:idx val="5"/>
          <c:order val="5"/>
          <c:tx>
            <c:strRef>
              <c:f>'Stemme i 2021 nedbrudt'!$B$141</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nedbrudt'!$C$141:$P$141</c:f>
              <c:numCache>
                <c:formatCode>General</c:formatCode>
                <c:ptCount val="14"/>
                <c:pt idx="0">
                  <c:v>9.9</c:v>
                </c:pt>
                <c:pt idx="2">
                  <c:v>10.8</c:v>
                </c:pt>
                <c:pt idx="3">
                  <c:v>11.8</c:v>
                </c:pt>
                <c:pt idx="4">
                  <c:v>0</c:v>
                </c:pt>
                <c:pt idx="5">
                  <c:v>10.6</c:v>
                </c:pt>
                <c:pt idx="6">
                  <c:v>0</c:v>
                </c:pt>
                <c:pt idx="7">
                  <c:v>13.2</c:v>
                </c:pt>
                <c:pt idx="8">
                  <c:v>10.3</c:v>
                </c:pt>
                <c:pt idx="9">
                  <c:v>10.4</c:v>
                </c:pt>
                <c:pt idx="10">
                  <c:v>11</c:v>
                </c:pt>
                <c:pt idx="11">
                  <c:v>8.1</c:v>
                </c:pt>
                <c:pt idx="12">
                  <c:v>9.8000000000000007</c:v>
                </c:pt>
                <c:pt idx="13">
                  <c:v>8.4</c:v>
                </c:pt>
              </c:numCache>
            </c:numRef>
          </c:val>
          <c:extLst>
            <c:ext xmlns:c16="http://schemas.microsoft.com/office/drawing/2014/chart" uri="{C3380CC4-5D6E-409C-BE32-E72D297353CC}">
              <c16:uniqueId val="{00000005-8EBA-4101-9B1D-D099A5DCBB04}"/>
            </c:ext>
          </c:extLst>
        </c:ser>
        <c:ser>
          <c:idx val="6"/>
          <c:order val="6"/>
          <c:tx>
            <c:strRef>
              <c:f>'Stemme i 2021 nedbrudt'!$B$142</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nedbrudt'!$C$142:$P$142</c:f>
              <c:numCache>
                <c:formatCode>General</c:formatCode>
                <c:ptCount val="14"/>
                <c:pt idx="0">
                  <c:v>9.6</c:v>
                </c:pt>
                <c:pt idx="2">
                  <c:v>7.1</c:v>
                </c:pt>
                <c:pt idx="3">
                  <c:v>5.3</c:v>
                </c:pt>
                <c:pt idx="4">
                  <c:v>45.1</c:v>
                </c:pt>
                <c:pt idx="5">
                  <c:v>16.7</c:v>
                </c:pt>
                <c:pt idx="6">
                  <c:v>0</c:v>
                </c:pt>
                <c:pt idx="7">
                  <c:v>6.6</c:v>
                </c:pt>
                <c:pt idx="8">
                  <c:v>9.1</c:v>
                </c:pt>
                <c:pt idx="9">
                  <c:v>12.9</c:v>
                </c:pt>
                <c:pt idx="10">
                  <c:v>6.8</c:v>
                </c:pt>
                <c:pt idx="11">
                  <c:v>0</c:v>
                </c:pt>
                <c:pt idx="12">
                  <c:v>11</c:v>
                </c:pt>
                <c:pt idx="13">
                  <c:v>11.6</c:v>
                </c:pt>
              </c:numCache>
            </c:numRef>
          </c:val>
          <c:extLst>
            <c:ext xmlns:c16="http://schemas.microsoft.com/office/drawing/2014/chart" uri="{C3380CC4-5D6E-409C-BE32-E72D297353CC}">
              <c16:uniqueId val="{00000006-8EBA-4101-9B1D-D099A5DCBB04}"/>
            </c:ext>
          </c:extLst>
        </c:ser>
        <c:ser>
          <c:idx val="7"/>
          <c:order val="7"/>
          <c:tx>
            <c:strRef>
              <c:f>'Stemme i 2021 nedbrudt'!$B$143</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nedbrudt'!$C$143:$P$143</c:f>
              <c:numCache>
                <c:formatCode>General</c:formatCode>
                <c:ptCount val="14"/>
                <c:pt idx="0">
                  <c:v>8.4</c:v>
                </c:pt>
                <c:pt idx="2">
                  <c:v>9.6999999999999993</c:v>
                </c:pt>
                <c:pt idx="3">
                  <c:v>3.4</c:v>
                </c:pt>
                <c:pt idx="4">
                  <c:v>13.5</c:v>
                </c:pt>
                <c:pt idx="5">
                  <c:v>3.1</c:v>
                </c:pt>
                <c:pt idx="6">
                  <c:v>0</c:v>
                </c:pt>
                <c:pt idx="7">
                  <c:v>1.9</c:v>
                </c:pt>
                <c:pt idx="8">
                  <c:v>9.5</c:v>
                </c:pt>
                <c:pt idx="9">
                  <c:v>17.2</c:v>
                </c:pt>
                <c:pt idx="10">
                  <c:v>15.5</c:v>
                </c:pt>
                <c:pt idx="11">
                  <c:v>9.4</c:v>
                </c:pt>
                <c:pt idx="12">
                  <c:v>11.9</c:v>
                </c:pt>
                <c:pt idx="13">
                  <c:v>5.6</c:v>
                </c:pt>
              </c:numCache>
            </c:numRef>
          </c:val>
          <c:extLst>
            <c:ext xmlns:c16="http://schemas.microsoft.com/office/drawing/2014/chart" uri="{C3380CC4-5D6E-409C-BE32-E72D297353CC}">
              <c16:uniqueId val="{00000007-8EBA-4101-9B1D-D099A5DCBB04}"/>
            </c:ext>
          </c:extLst>
        </c:ser>
        <c:ser>
          <c:idx val="8"/>
          <c:order val="8"/>
          <c:tx>
            <c:strRef>
              <c:f>'Stemme i 2021 nedbrudt'!$B$144</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nedbrudt'!$C$144:$P$144</c:f>
              <c:numCache>
                <c:formatCode>General</c:formatCode>
                <c:ptCount val="14"/>
                <c:pt idx="0">
                  <c:v>6.9</c:v>
                </c:pt>
                <c:pt idx="2">
                  <c:v>4</c:v>
                </c:pt>
                <c:pt idx="3">
                  <c:v>5.3</c:v>
                </c:pt>
                <c:pt idx="4">
                  <c:v>0</c:v>
                </c:pt>
                <c:pt idx="5">
                  <c:v>4.9000000000000004</c:v>
                </c:pt>
                <c:pt idx="6">
                  <c:v>0</c:v>
                </c:pt>
                <c:pt idx="7">
                  <c:v>12.8</c:v>
                </c:pt>
                <c:pt idx="8">
                  <c:v>5.2</c:v>
                </c:pt>
                <c:pt idx="9">
                  <c:v>9.3000000000000007</c:v>
                </c:pt>
                <c:pt idx="10">
                  <c:v>4.2</c:v>
                </c:pt>
                <c:pt idx="11">
                  <c:v>31</c:v>
                </c:pt>
                <c:pt idx="12">
                  <c:v>1.7</c:v>
                </c:pt>
                <c:pt idx="13">
                  <c:v>8.1999999999999993</c:v>
                </c:pt>
              </c:numCache>
            </c:numRef>
          </c:val>
          <c:extLst>
            <c:ext xmlns:c16="http://schemas.microsoft.com/office/drawing/2014/chart" uri="{C3380CC4-5D6E-409C-BE32-E72D297353CC}">
              <c16:uniqueId val="{00000008-8EBA-4101-9B1D-D099A5DCBB04}"/>
            </c:ext>
          </c:extLst>
        </c:ser>
        <c:ser>
          <c:idx val="9"/>
          <c:order val="9"/>
          <c:tx>
            <c:strRef>
              <c:f>'Stemme i 2021 nedbrudt'!$B$145</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nedbrudt'!$C$145:$P$145</c:f>
              <c:numCache>
                <c:formatCode>General</c:formatCode>
                <c:ptCount val="14"/>
                <c:pt idx="0">
                  <c:v>2.1</c:v>
                </c:pt>
                <c:pt idx="2">
                  <c:v>3.7</c:v>
                </c:pt>
                <c:pt idx="3">
                  <c:v>0</c:v>
                </c:pt>
                <c:pt idx="4">
                  <c:v>0</c:v>
                </c:pt>
                <c:pt idx="5">
                  <c:v>3.1</c:v>
                </c:pt>
                <c:pt idx="6">
                  <c:v>0</c:v>
                </c:pt>
                <c:pt idx="7">
                  <c:v>1</c:v>
                </c:pt>
                <c:pt idx="8">
                  <c:v>0</c:v>
                </c:pt>
                <c:pt idx="9">
                  <c:v>0</c:v>
                </c:pt>
                <c:pt idx="10">
                  <c:v>0</c:v>
                </c:pt>
                <c:pt idx="11">
                  <c:v>4.7</c:v>
                </c:pt>
                <c:pt idx="12">
                  <c:v>3</c:v>
                </c:pt>
                <c:pt idx="13">
                  <c:v>2.1</c:v>
                </c:pt>
              </c:numCache>
            </c:numRef>
          </c:val>
          <c:extLst>
            <c:ext xmlns:c16="http://schemas.microsoft.com/office/drawing/2014/chart" uri="{C3380CC4-5D6E-409C-BE32-E72D297353CC}">
              <c16:uniqueId val="{00000009-8EBA-4101-9B1D-D099A5DCBB04}"/>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nedbrudt'!$B$151</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nedbrudt'!$C$151:$P$151</c:f>
              <c:numCache>
                <c:formatCode>General</c:formatCode>
                <c:ptCount val="14"/>
                <c:pt idx="0">
                  <c:v>21.1</c:v>
                </c:pt>
                <c:pt idx="2">
                  <c:v>17.399999999999999</c:v>
                </c:pt>
                <c:pt idx="3">
                  <c:v>31.5</c:v>
                </c:pt>
                <c:pt idx="4">
                  <c:v>0</c:v>
                </c:pt>
                <c:pt idx="5">
                  <c:v>27.2</c:v>
                </c:pt>
                <c:pt idx="6">
                  <c:v>16.7</c:v>
                </c:pt>
                <c:pt idx="7">
                  <c:v>23.1</c:v>
                </c:pt>
                <c:pt idx="8">
                  <c:v>7.4</c:v>
                </c:pt>
                <c:pt idx="9">
                  <c:v>26.9</c:v>
                </c:pt>
                <c:pt idx="10">
                  <c:v>13.2</c:v>
                </c:pt>
                <c:pt idx="11">
                  <c:v>25.6</c:v>
                </c:pt>
                <c:pt idx="12">
                  <c:v>24</c:v>
                </c:pt>
                <c:pt idx="13">
                  <c:v>23.2</c:v>
                </c:pt>
              </c:numCache>
            </c:numRef>
          </c:val>
          <c:extLst>
            <c:ext xmlns:c16="http://schemas.microsoft.com/office/drawing/2014/chart" uri="{C3380CC4-5D6E-409C-BE32-E72D297353CC}">
              <c16:uniqueId val="{00000000-A990-43AF-AE85-BFB56EE92783}"/>
            </c:ext>
          </c:extLst>
        </c:ser>
        <c:ser>
          <c:idx val="1"/>
          <c:order val="1"/>
          <c:tx>
            <c:strRef>
              <c:f>'Stemme i 2021 nedbrudt'!$B$152</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nedbrudt'!$C$152:$P$152</c:f>
              <c:numCache>
                <c:formatCode>General</c:formatCode>
                <c:ptCount val="14"/>
                <c:pt idx="0">
                  <c:v>17.899999999999999</c:v>
                </c:pt>
                <c:pt idx="2">
                  <c:v>14.8</c:v>
                </c:pt>
                <c:pt idx="3">
                  <c:v>10.7</c:v>
                </c:pt>
                <c:pt idx="4">
                  <c:v>15.8</c:v>
                </c:pt>
                <c:pt idx="5">
                  <c:v>28</c:v>
                </c:pt>
                <c:pt idx="6">
                  <c:v>0</c:v>
                </c:pt>
                <c:pt idx="7">
                  <c:v>26.2</c:v>
                </c:pt>
                <c:pt idx="8">
                  <c:v>9.5</c:v>
                </c:pt>
                <c:pt idx="9">
                  <c:v>13.4</c:v>
                </c:pt>
                <c:pt idx="10">
                  <c:v>12.6</c:v>
                </c:pt>
                <c:pt idx="11">
                  <c:v>23.4</c:v>
                </c:pt>
                <c:pt idx="12">
                  <c:v>20.6</c:v>
                </c:pt>
                <c:pt idx="13">
                  <c:v>20.2</c:v>
                </c:pt>
              </c:numCache>
            </c:numRef>
          </c:val>
          <c:extLst>
            <c:ext xmlns:c16="http://schemas.microsoft.com/office/drawing/2014/chart" uri="{C3380CC4-5D6E-409C-BE32-E72D297353CC}">
              <c16:uniqueId val="{00000001-A990-43AF-AE85-BFB56EE92783}"/>
            </c:ext>
          </c:extLst>
        </c:ser>
        <c:ser>
          <c:idx val="2"/>
          <c:order val="2"/>
          <c:tx>
            <c:strRef>
              <c:f>'Stemme i 2021 nedbrudt'!$B$153</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nedbrudt'!$C$153:$P$153</c:f>
              <c:numCache>
                <c:formatCode>General</c:formatCode>
                <c:ptCount val="14"/>
                <c:pt idx="0">
                  <c:v>13.7</c:v>
                </c:pt>
                <c:pt idx="2">
                  <c:v>14.2</c:v>
                </c:pt>
                <c:pt idx="3">
                  <c:v>20</c:v>
                </c:pt>
                <c:pt idx="4">
                  <c:v>12.1</c:v>
                </c:pt>
                <c:pt idx="5">
                  <c:v>13.4</c:v>
                </c:pt>
                <c:pt idx="6">
                  <c:v>16.7</c:v>
                </c:pt>
                <c:pt idx="7">
                  <c:v>18.7</c:v>
                </c:pt>
                <c:pt idx="8">
                  <c:v>9.1</c:v>
                </c:pt>
                <c:pt idx="9">
                  <c:v>8.6999999999999993</c:v>
                </c:pt>
                <c:pt idx="10">
                  <c:v>11.8</c:v>
                </c:pt>
                <c:pt idx="11">
                  <c:v>7.4</c:v>
                </c:pt>
                <c:pt idx="12">
                  <c:v>12.5</c:v>
                </c:pt>
                <c:pt idx="13">
                  <c:v>14.3</c:v>
                </c:pt>
              </c:numCache>
            </c:numRef>
          </c:val>
          <c:extLst>
            <c:ext xmlns:c16="http://schemas.microsoft.com/office/drawing/2014/chart" uri="{C3380CC4-5D6E-409C-BE32-E72D297353CC}">
              <c16:uniqueId val="{00000002-A990-43AF-AE85-BFB56EE92783}"/>
            </c:ext>
          </c:extLst>
        </c:ser>
        <c:ser>
          <c:idx val="3"/>
          <c:order val="3"/>
          <c:tx>
            <c:strRef>
              <c:f>'Stemme i 2021 nedbrudt'!$B$154</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nedbrudt'!$C$154:$P$154</c:f>
              <c:numCache>
                <c:formatCode>General</c:formatCode>
                <c:ptCount val="14"/>
                <c:pt idx="0">
                  <c:v>11.9</c:v>
                </c:pt>
                <c:pt idx="2">
                  <c:v>13.6</c:v>
                </c:pt>
                <c:pt idx="3">
                  <c:v>5.3</c:v>
                </c:pt>
                <c:pt idx="4">
                  <c:v>29.3</c:v>
                </c:pt>
                <c:pt idx="5">
                  <c:v>6.9</c:v>
                </c:pt>
                <c:pt idx="6">
                  <c:v>16.7</c:v>
                </c:pt>
                <c:pt idx="7">
                  <c:v>8.6</c:v>
                </c:pt>
                <c:pt idx="8">
                  <c:v>18.600000000000001</c:v>
                </c:pt>
                <c:pt idx="9">
                  <c:v>8.8000000000000007</c:v>
                </c:pt>
                <c:pt idx="10">
                  <c:v>21.8</c:v>
                </c:pt>
                <c:pt idx="11">
                  <c:v>8.8000000000000007</c:v>
                </c:pt>
                <c:pt idx="12">
                  <c:v>9.1999999999999993</c:v>
                </c:pt>
                <c:pt idx="13">
                  <c:v>10.8</c:v>
                </c:pt>
              </c:numCache>
            </c:numRef>
          </c:val>
          <c:extLst>
            <c:ext xmlns:c16="http://schemas.microsoft.com/office/drawing/2014/chart" uri="{C3380CC4-5D6E-409C-BE32-E72D297353CC}">
              <c16:uniqueId val="{00000003-A990-43AF-AE85-BFB56EE92783}"/>
            </c:ext>
          </c:extLst>
        </c:ser>
        <c:ser>
          <c:idx val="4"/>
          <c:order val="4"/>
          <c:tx>
            <c:strRef>
              <c:f>'Stemme i 2021 nedbrudt'!$B$155</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nedbrudt'!$C$155:$P$155</c:f>
              <c:numCache>
                <c:formatCode>General</c:formatCode>
                <c:ptCount val="14"/>
                <c:pt idx="0">
                  <c:v>8.1999999999999993</c:v>
                </c:pt>
                <c:pt idx="2">
                  <c:v>5.5</c:v>
                </c:pt>
                <c:pt idx="3">
                  <c:v>7.2</c:v>
                </c:pt>
                <c:pt idx="4">
                  <c:v>0</c:v>
                </c:pt>
                <c:pt idx="5">
                  <c:v>3.1</c:v>
                </c:pt>
                <c:pt idx="6">
                  <c:v>33.299999999999997</c:v>
                </c:pt>
                <c:pt idx="7">
                  <c:v>12.1</c:v>
                </c:pt>
                <c:pt idx="8">
                  <c:v>3.9</c:v>
                </c:pt>
                <c:pt idx="9">
                  <c:v>6.5</c:v>
                </c:pt>
                <c:pt idx="10">
                  <c:v>10.199999999999999</c:v>
                </c:pt>
                <c:pt idx="11">
                  <c:v>9.9</c:v>
                </c:pt>
                <c:pt idx="12">
                  <c:v>10</c:v>
                </c:pt>
                <c:pt idx="13">
                  <c:v>9.1</c:v>
                </c:pt>
              </c:numCache>
            </c:numRef>
          </c:val>
          <c:extLst>
            <c:ext xmlns:c16="http://schemas.microsoft.com/office/drawing/2014/chart" uri="{C3380CC4-5D6E-409C-BE32-E72D297353CC}">
              <c16:uniqueId val="{00000004-A990-43AF-AE85-BFB56EE92783}"/>
            </c:ext>
          </c:extLst>
        </c:ser>
        <c:ser>
          <c:idx val="5"/>
          <c:order val="5"/>
          <c:tx>
            <c:strRef>
              <c:f>'Stemme i 2021 nedbrudt'!$B$156</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nedbrudt'!$C$156:$P$156</c:f>
              <c:numCache>
                <c:formatCode>General</c:formatCode>
                <c:ptCount val="14"/>
                <c:pt idx="0">
                  <c:v>6.8</c:v>
                </c:pt>
                <c:pt idx="2">
                  <c:v>9</c:v>
                </c:pt>
                <c:pt idx="3">
                  <c:v>0</c:v>
                </c:pt>
                <c:pt idx="4">
                  <c:v>0</c:v>
                </c:pt>
                <c:pt idx="5">
                  <c:v>3.1</c:v>
                </c:pt>
                <c:pt idx="6">
                  <c:v>0</c:v>
                </c:pt>
                <c:pt idx="7">
                  <c:v>4.2</c:v>
                </c:pt>
                <c:pt idx="8">
                  <c:v>7.9</c:v>
                </c:pt>
                <c:pt idx="9">
                  <c:v>11.7</c:v>
                </c:pt>
                <c:pt idx="10">
                  <c:v>6.3</c:v>
                </c:pt>
                <c:pt idx="11">
                  <c:v>10.8</c:v>
                </c:pt>
                <c:pt idx="12">
                  <c:v>4.5</c:v>
                </c:pt>
                <c:pt idx="13">
                  <c:v>7.2</c:v>
                </c:pt>
              </c:numCache>
            </c:numRef>
          </c:val>
          <c:extLst>
            <c:ext xmlns:c16="http://schemas.microsoft.com/office/drawing/2014/chart" uri="{C3380CC4-5D6E-409C-BE32-E72D297353CC}">
              <c16:uniqueId val="{00000005-A990-43AF-AE85-BFB56EE92783}"/>
            </c:ext>
          </c:extLst>
        </c:ser>
        <c:ser>
          <c:idx val="6"/>
          <c:order val="6"/>
          <c:tx>
            <c:strRef>
              <c:f>'Stemme i 2021 nedbrudt'!$B$157</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nedbrudt'!$C$157:$P$157</c:f>
              <c:numCache>
                <c:formatCode>General</c:formatCode>
                <c:ptCount val="14"/>
                <c:pt idx="0">
                  <c:v>8.1</c:v>
                </c:pt>
                <c:pt idx="2">
                  <c:v>10.6</c:v>
                </c:pt>
                <c:pt idx="3">
                  <c:v>10.199999999999999</c:v>
                </c:pt>
                <c:pt idx="4">
                  <c:v>13.5</c:v>
                </c:pt>
                <c:pt idx="5">
                  <c:v>7.1</c:v>
                </c:pt>
                <c:pt idx="6">
                  <c:v>16.7</c:v>
                </c:pt>
                <c:pt idx="7">
                  <c:v>4.2</c:v>
                </c:pt>
                <c:pt idx="8">
                  <c:v>20.6</c:v>
                </c:pt>
                <c:pt idx="9">
                  <c:v>12</c:v>
                </c:pt>
                <c:pt idx="10">
                  <c:v>10.5</c:v>
                </c:pt>
                <c:pt idx="11">
                  <c:v>0</c:v>
                </c:pt>
                <c:pt idx="12">
                  <c:v>7.7</c:v>
                </c:pt>
                <c:pt idx="13">
                  <c:v>4.5</c:v>
                </c:pt>
              </c:numCache>
            </c:numRef>
          </c:val>
          <c:extLst>
            <c:ext xmlns:c16="http://schemas.microsoft.com/office/drawing/2014/chart" uri="{C3380CC4-5D6E-409C-BE32-E72D297353CC}">
              <c16:uniqueId val="{00000006-A990-43AF-AE85-BFB56EE92783}"/>
            </c:ext>
          </c:extLst>
        </c:ser>
        <c:ser>
          <c:idx val="7"/>
          <c:order val="7"/>
          <c:tx>
            <c:strRef>
              <c:f>'Stemme i 2021 nedbrudt'!$B$158</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nedbrudt'!$C$158:$P$158</c:f>
              <c:numCache>
                <c:formatCode>General</c:formatCode>
                <c:ptCount val="14"/>
                <c:pt idx="0">
                  <c:v>5.8</c:v>
                </c:pt>
                <c:pt idx="2">
                  <c:v>7.6</c:v>
                </c:pt>
                <c:pt idx="3">
                  <c:v>0</c:v>
                </c:pt>
                <c:pt idx="4">
                  <c:v>29.3</c:v>
                </c:pt>
                <c:pt idx="5">
                  <c:v>4</c:v>
                </c:pt>
                <c:pt idx="6">
                  <c:v>0</c:v>
                </c:pt>
                <c:pt idx="7">
                  <c:v>2</c:v>
                </c:pt>
                <c:pt idx="8">
                  <c:v>5.2</c:v>
                </c:pt>
                <c:pt idx="9">
                  <c:v>2.6</c:v>
                </c:pt>
                <c:pt idx="10">
                  <c:v>12.7</c:v>
                </c:pt>
                <c:pt idx="11">
                  <c:v>14</c:v>
                </c:pt>
                <c:pt idx="12">
                  <c:v>4.0999999999999996</c:v>
                </c:pt>
                <c:pt idx="13">
                  <c:v>4.3</c:v>
                </c:pt>
              </c:numCache>
            </c:numRef>
          </c:val>
          <c:extLst>
            <c:ext xmlns:c16="http://schemas.microsoft.com/office/drawing/2014/chart" uri="{C3380CC4-5D6E-409C-BE32-E72D297353CC}">
              <c16:uniqueId val="{00000007-A990-43AF-AE85-BFB56EE92783}"/>
            </c:ext>
          </c:extLst>
        </c:ser>
        <c:ser>
          <c:idx val="8"/>
          <c:order val="8"/>
          <c:tx>
            <c:strRef>
              <c:f>'Stemme i 2021 nedbrudt'!$B$159</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nedbrudt'!$C$159:$P$159</c:f>
              <c:numCache>
                <c:formatCode>General</c:formatCode>
                <c:ptCount val="14"/>
                <c:pt idx="0">
                  <c:v>4.5</c:v>
                </c:pt>
                <c:pt idx="2">
                  <c:v>6.8</c:v>
                </c:pt>
                <c:pt idx="3">
                  <c:v>3.9</c:v>
                </c:pt>
                <c:pt idx="4">
                  <c:v>0</c:v>
                </c:pt>
                <c:pt idx="5">
                  <c:v>0</c:v>
                </c:pt>
                <c:pt idx="6">
                  <c:v>0</c:v>
                </c:pt>
                <c:pt idx="7">
                  <c:v>0</c:v>
                </c:pt>
                <c:pt idx="8">
                  <c:v>15.5</c:v>
                </c:pt>
                <c:pt idx="9">
                  <c:v>9.5</c:v>
                </c:pt>
                <c:pt idx="10">
                  <c:v>0</c:v>
                </c:pt>
                <c:pt idx="11">
                  <c:v>0</c:v>
                </c:pt>
                <c:pt idx="12">
                  <c:v>3.8</c:v>
                </c:pt>
                <c:pt idx="13">
                  <c:v>4.5999999999999996</c:v>
                </c:pt>
              </c:numCache>
            </c:numRef>
          </c:val>
          <c:extLst>
            <c:ext xmlns:c16="http://schemas.microsoft.com/office/drawing/2014/chart" uri="{C3380CC4-5D6E-409C-BE32-E72D297353CC}">
              <c16:uniqueId val="{00000008-A990-43AF-AE85-BFB56EE92783}"/>
            </c:ext>
          </c:extLst>
        </c:ser>
        <c:ser>
          <c:idx val="9"/>
          <c:order val="9"/>
          <c:tx>
            <c:strRef>
              <c:f>'Stemme i 2021 nedbrudt'!$B$160</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nedbrudt'!$C$160:$P$160</c:f>
              <c:numCache>
                <c:formatCode>General</c:formatCode>
                <c:ptCount val="14"/>
                <c:pt idx="0">
                  <c:v>2</c:v>
                </c:pt>
                <c:pt idx="2">
                  <c:v>0.6</c:v>
                </c:pt>
                <c:pt idx="3">
                  <c:v>11.2</c:v>
                </c:pt>
                <c:pt idx="4">
                  <c:v>0</c:v>
                </c:pt>
                <c:pt idx="5">
                  <c:v>7.1</c:v>
                </c:pt>
                <c:pt idx="6">
                  <c:v>0</c:v>
                </c:pt>
                <c:pt idx="7">
                  <c:v>1</c:v>
                </c:pt>
                <c:pt idx="8">
                  <c:v>2.2999999999999998</c:v>
                </c:pt>
                <c:pt idx="9">
                  <c:v>0</c:v>
                </c:pt>
                <c:pt idx="10">
                  <c:v>1</c:v>
                </c:pt>
                <c:pt idx="11">
                  <c:v>0</c:v>
                </c:pt>
                <c:pt idx="12">
                  <c:v>3.6</c:v>
                </c:pt>
                <c:pt idx="13">
                  <c:v>1.9</c:v>
                </c:pt>
              </c:numCache>
            </c:numRef>
          </c:val>
          <c:extLst>
            <c:ext xmlns:c16="http://schemas.microsoft.com/office/drawing/2014/chart" uri="{C3380CC4-5D6E-409C-BE32-E72D297353CC}">
              <c16:uniqueId val="{00000009-A990-43AF-AE85-BFB56EE92783}"/>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nedbrudt'!$B$166</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nedbrudt'!$C$166:$P$166</c:f>
              <c:numCache>
                <c:formatCode>General</c:formatCode>
                <c:ptCount val="14"/>
                <c:pt idx="0">
                  <c:v>11.4</c:v>
                </c:pt>
                <c:pt idx="2">
                  <c:v>14.8</c:v>
                </c:pt>
                <c:pt idx="3">
                  <c:v>10.7</c:v>
                </c:pt>
                <c:pt idx="4">
                  <c:v>31.7</c:v>
                </c:pt>
                <c:pt idx="5">
                  <c:v>3.4</c:v>
                </c:pt>
                <c:pt idx="6">
                  <c:v>0</c:v>
                </c:pt>
                <c:pt idx="7">
                  <c:v>14.8</c:v>
                </c:pt>
                <c:pt idx="8">
                  <c:v>17.399999999999999</c:v>
                </c:pt>
                <c:pt idx="9">
                  <c:v>14.6</c:v>
                </c:pt>
                <c:pt idx="10">
                  <c:v>7.5</c:v>
                </c:pt>
                <c:pt idx="11">
                  <c:v>19.3</c:v>
                </c:pt>
                <c:pt idx="12">
                  <c:v>7.4</c:v>
                </c:pt>
                <c:pt idx="13">
                  <c:v>8.8000000000000007</c:v>
                </c:pt>
              </c:numCache>
            </c:numRef>
          </c:val>
          <c:extLst>
            <c:ext xmlns:c16="http://schemas.microsoft.com/office/drawing/2014/chart" uri="{C3380CC4-5D6E-409C-BE32-E72D297353CC}">
              <c16:uniqueId val="{00000000-E85F-4197-9C31-6F75423D9FBE}"/>
            </c:ext>
          </c:extLst>
        </c:ser>
        <c:ser>
          <c:idx val="1"/>
          <c:order val="1"/>
          <c:tx>
            <c:strRef>
              <c:f>'Stemme i 2021 nedbrudt'!$B$167</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nedbrudt'!$C$167:$P$167</c:f>
              <c:numCache>
                <c:formatCode>General</c:formatCode>
                <c:ptCount val="14"/>
                <c:pt idx="0">
                  <c:v>13.8</c:v>
                </c:pt>
                <c:pt idx="2">
                  <c:v>12.1</c:v>
                </c:pt>
                <c:pt idx="3">
                  <c:v>27.6</c:v>
                </c:pt>
                <c:pt idx="4">
                  <c:v>12.1</c:v>
                </c:pt>
                <c:pt idx="5">
                  <c:v>10.6</c:v>
                </c:pt>
                <c:pt idx="6">
                  <c:v>16.7</c:v>
                </c:pt>
                <c:pt idx="7">
                  <c:v>4.9000000000000004</c:v>
                </c:pt>
                <c:pt idx="8">
                  <c:v>18.8</c:v>
                </c:pt>
                <c:pt idx="9">
                  <c:v>13.4</c:v>
                </c:pt>
                <c:pt idx="10">
                  <c:v>10.9</c:v>
                </c:pt>
                <c:pt idx="11">
                  <c:v>16.7</c:v>
                </c:pt>
                <c:pt idx="12">
                  <c:v>13.1</c:v>
                </c:pt>
                <c:pt idx="13">
                  <c:v>16.3</c:v>
                </c:pt>
              </c:numCache>
            </c:numRef>
          </c:val>
          <c:extLst>
            <c:ext xmlns:c16="http://schemas.microsoft.com/office/drawing/2014/chart" uri="{C3380CC4-5D6E-409C-BE32-E72D297353CC}">
              <c16:uniqueId val="{00000001-E85F-4197-9C31-6F75423D9FBE}"/>
            </c:ext>
          </c:extLst>
        </c:ser>
        <c:ser>
          <c:idx val="2"/>
          <c:order val="2"/>
          <c:tx>
            <c:strRef>
              <c:f>'Stemme i 2021 nedbrudt'!$B$168</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nedbrudt'!$C$168:$P$168</c:f>
              <c:numCache>
                <c:formatCode>General</c:formatCode>
                <c:ptCount val="14"/>
                <c:pt idx="0">
                  <c:v>13.4</c:v>
                </c:pt>
                <c:pt idx="2">
                  <c:v>15.2</c:v>
                </c:pt>
                <c:pt idx="3">
                  <c:v>12.7</c:v>
                </c:pt>
                <c:pt idx="5">
                  <c:v>10.7</c:v>
                </c:pt>
                <c:pt idx="6">
                  <c:v>33.299999999999997</c:v>
                </c:pt>
                <c:pt idx="7">
                  <c:v>7.6</c:v>
                </c:pt>
                <c:pt idx="8">
                  <c:v>9.5</c:v>
                </c:pt>
                <c:pt idx="9">
                  <c:v>16.600000000000001</c:v>
                </c:pt>
                <c:pt idx="10">
                  <c:v>10</c:v>
                </c:pt>
                <c:pt idx="11">
                  <c:v>13.5</c:v>
                </c:pt>
                <c:pt idx="12">
                  <c:v>13.8</c:v>
                </c:pt>
                <c:pt idx="13">
                  <c:v>14.5</c:v>
                </c:pt>
              </c:numCache>
            </c:numRef>
          </c:val>
          <c:extLst>
            <c:ext xmlns:c16="http://schemas.microsoft.com/office/drawing/2014/chart" uri="{C3380CC4-5D6E-409C-BE32-E72D297353CC}">
              <c16:uniqueId val="{00000002-E85F-4197-9C31-6F75423D9FBE}"/>
            </c:ext>
          </c:extLst>
        </c:ser>
        <c:ser>
          <c:idx val="3"/>
          <c:order val="3"/>
          <c:tx>
            <c:strRef>
              <c:f>'Stemme i 2021 nedbrudt'!$B$169</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nedbrudt'!$C$169:$P$169</c:f>
              <c:numCache>
                <c:formatCode>General</c:formatCode>
                <c:ptCount val="14"/>
                <c:pt idx="0">
                  <c:v>12.1</c:v>
                </c:pt>
                <c:pt idx="2">
                  <c:v>12</c:v>
                </c:pt>
                <c:pt idx="3">
                  <c:v>10.9</c:v>
                </c:pt>
                <c:pt idx="4">
                  <c:v>0</c:v>
                </c:pt>
                <c:pt idx="5">
                  <c:v>20</c:v>
                </c:pt>
                <c:pt idx="6">
                  <c:v>0</c:v>
                </c:pt>
                <c:pt idx="7">
                  <c:v>14.7</c:v>
                </c:pt>
                <c:pt idx="8">
                  <c:v>9.1</c:v>
                </c:pt>
                <c:pt idx="9">
                  <c:v>9.8000000000000007</c:v>
                </c:pt>
                <c:pt idx="10">
                  <c:v>19.3</c:v>
                </c:pt>
                <c:pt idx="11">
                  <c:v>10.8</c:v>
                </c:pt>
                <c:pt idx="12">
                  <c:v>12.6</c:v>
                </c:pt>
                <c:pt idx="13">
                  <c:v>10.199999999999999</c:v>
                </c:pt>
              </c:numCache>
            </c:numRef>
          </c:val>
          <c:extLst>
            <c:ext xmlns:c16="http://schemas.microsoft.com/office/drawing/2014/chart" uri="{C3380CC4-5D6E-409C-BE32-E72D297353CC}">
              <c16:uniqueId val="{00000003-E85F-4197-9C31-6F75423D9FBE}"/>
            </c:ext>
          </c:extLst>
        </c:ser>
        <c:ser>
          <c:idx val="4"/>
          <c:order val="4"/>
          <c:tx>
            <c:strRef>
              <c:f>'Stemme i 2021 nedbrudt'!$B$170</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nedbrudt'!$C$170:$P$170</c:f>
              <c:numCache>
                <c:formatCode>General</c:formatCode>
                <c:ptCount val="14"/>
                <c:pt idx="0">
                  <c:v>10.7</c:v>
                </c:pt>
                <c:pt idx="2">
                  <c:v>13.6</c:v>
                </c:pt>
                <c:pt idx="3">
                  <c:v>7.3</c:v>
                </c:pt>
                <c:pt idx="4">
                  <c:v>0</c:v>
                </c:pt>
                <c:pt idx="5">
                  <c:v>14</c:v>
                </c:pt>
                <c:pt idx="6">
                  <c:v>0</c:v>
                </c:pt>
                <c:pt idx="7">
                  <c:v>12.8</c:v>
                </c:pt>
                <c:pt idx="8">
                  <c:v>5.2</c:v>
                </c:pt>
                <c:pt idx="9">
                  <c:v>14.8</c:v>
                </c:pt>
                <c:pt idx="10">
                  <c:v>5.9</c:v>
                </c:pt>
                <c:pt idx="11">
                  <c:v>7.4</c:v>
                </c:pt>
                <c:pt idx="12">
                  <c:v>11.1</c:v>
                </c:pt>
                <c:pt idx="13">
                  <c:v>9.9</c:v>
                </c:pt>
              </c:numCache>
            </c:numRef>
          </c:val>
          <c:extLst>
            <c:ext xmlns:c16="http://schemas.microsoft.com/office/drawing/2014/chart" uri="{C3380CC4-5D6E-409C-BE32-E72D297353CC}">
              <c16:uniqueId val="{00000004-E85F-4197-9C31-6F75423D9FBE}"/>
            </c:ext>
          </c:extLst>
        </c:ser>
        <c:ser>
          <c:idx val="5"/>
          <c:order val="5"/>
          <c:tx>
            <c:strRef>
              <c:f>'Stemme i 2021 nedbrudt'!$B$171</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nedbrudt'!$C$171:$P$171</c:f>
              <c:numCache>
                <c:formatCode>General</c:formatCode>
                <c:ptCount val="14"/>
                <c:pt idx="0">
                  <c:v>10.7</c:v>
                </c:pt>
                <c:pt idx="2">
                  <c:v>9.1999999999999993</c:v>
                </c:pt>
                <c:pt idx="3">
                  <c:v>7.7</c:v>
                </c:pt>
                <c:pt idx="4">
                  <c:v>13.5</c:v>
                </c:pt>
                <c:pt idx="5">
                  <c:v>10</c:v>
                </c:pt>
                <c:pt idx="6">
                  <c:v>16.7</c:v>
                </c:pt>
                <c:pt idx="7">
                  <c:v>6.8</c:v>
                </c:pt>
                <c:pt idx="8">
                  <c:v>20.6</c:v>
                </c:pt>
                <c:pt idx="9">
                  <c:v>9.3000000000000007</c:v>
                </c:pt>
                <c:pt idx="10">
                  <c:v>15.8</c:v>
                </c:pt>
                <c:pt idx="11">
                  <c:v>0</c:v>
                </c:pt>
                <c:pt idx="12">
                  <c:v>8.1999999999999993</c:v>
                </c:pt>
                <c:pt idx="13">
                  <c:v>12.5</c:v>
                </c:pt>
              </c:numCache>
            </c:numRef>
          </c:val>
          <c:extLst>
            <c:ext xmlns:c16="http://schemas.microsoft.com/office/drawing/2014/chart" uri="{C3380CC4-5D6E-409C-BE32-E72D297353CC}">
              <c16:uniqueId val="{00000005-E85F-4197-9C31-6F75423D9FBE}"/>
            </c:ext>
          </c:extLst>
        </c:ser>
        <c:ser>
          <c:idx val="6"/>
          <c:order val="6"/>
          <c:tx>
            <c:strRef>
              <c:f>'Stemme i 2021 nedbrudt'!$B$172</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nedbrudt'!$C$172:$P$172</c:f>
              <c:numCache>
                <c:formatCode>General</c:formatCode>
                <c:ptCount val="14"/>
                <c:pt idx="0">
                  <c:v>8</c:v>
                </c:pt>
                <c:pt idx="2">
                  <c:v>5.6</c:v>
                </c:pt>
                <c:pt idx="3">
                  <c:v>2</c:v>
                </c:pt>
                <c:pt idx="4">
                  <c:v>13.5</c:v>
                </c:pt>
                <c:pt idx="5">
                  <c:v>9.6999999999999993</c:v>
                </c:pt>
                <c:pt idx="6">
                  <c:v>0</c:v>
                </c:pt>
                <c:pt idx="7">
                  <c:v>12.7</c:v>
                </c:pt>
                <c:pt idx="8">
                  <c:v>9.1</c:v>
                </c:pt>
                <c:pt idx="9">
                  <c:v>5.0999999999999996</c:v>
                </c:pt>
                <c:pt idx="10">
                  <c:v>13.7</c:v>
                </c:pt>
                <c:pt idx="11">
                  <c:v>10.1</c:v>
                </c:pt>
                <c:pt idx="12">
                  <c:v>10.6</c:v>
                </c:pt>
                <c:pt idx="13">
                  <c:v>7.2</c:v>
                </c:pt>
              </c:numCache>
            </c:numRef>
          </c:val>
          <c:extLst>
            <c:ext xmlns:c16="http://schemas.microsoft.com/office/drawing/2014/chart" uri="{C3380CC4-5D6E-409C-BE32-E72D297353CC}">
              <c16:uniqueId val="{00000006-E85F-4197-9C31-6F75423D9FBE}"/>
            </c:ext>
          </c:extLst>
        </c:ser>
        <c:ser>
          <c:idx val="7"/>
          <c:order val="7"/>
          <c:tx>
            <c:strRef>
              <c:f>'Stemme i 2021 nedbrudt'!$B$173</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nedbrudt'!$C$173:$P$173</c:f>
              <c:numCache>
                <c:formatCode>General</c:formatCode>
                <c:ptCount val="14"/>
                <c:pt idx="0">
                  <c:v>11.1</c:v>
                </c:pt>
                <c:pt idx="2">
                  <c:v>10</c:v>
                </c:pt>
                <c:pt idx="3">
                  <c:v>14.5</c:v>
                </c:pt>
                <c:pt idx="4">
                  <c:v>15.8</c:v>
                </c:pt>
                <c:pt idx="5">
                  <c:v>13.3</c:v>
                </c:pt>
                <c:pt idx="6">
                  <c:v>0</c:v>
                </c:pt>
                <c:pt idx="7">
                  <c:v>16.899999999999999</c:v>
                </c:pt>
                <c:pt idx="8">
                  <c:v>5.2</c:v>
                </c:pt>
                <c:pt idx="9">
                  <c:v>9.9</c:v>
                </c:pt>
                <c:pt idx="10">
                  <c:v>9.9</c:v>
                </c:pt>
                <c:pt idx="11">
                  <c:v>10.1</c:v>
                </c:pt>
                <c:pt idx="12">
                  <c:v>7.2</c:v>
                </c:pt>
                <c:pt idx="13">
                  <c:v>12.3</c:v>
                </c:pt>
              </c:numCache>
            </c:numRef>
          </c:val>
          <c:extLst>
            <c:ext xmlns:c16="http://schemas.microsoft.com/office/drawing/2014/chart" uri="{C3380CC4-5D6E-409C-BE32-E72D297353CC}">
              <c16:uniqueId val="{00000007-E85F-4197-9C31-6F75423D9FBE}"/>
            </c:ext>
          </c:extLst>
        </c:ser>
        <c:ser>
          <c:idx val="8"/>
          <c:order val="8"/>
          <c:tx>
            <c:strRef>
              <c:f>'Stemme i 2021 nedbrudt'!$B$174</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nedbrudt'!$C$174:$P$174</c:f>
              <c:numCache>
                <c:formatCode>General</c:formatCode>
                <c:ptCount val="14"/>
                <c:pt idx="0">
                  <c:v>6.5</c:v>
                </c:pt>
                <c:pt idx="2">
                  <c:v>5.2</c:v>
                </c:pt>
                <c:pt idx="3">
                  <c:v>3.4</c:v>
                </c:pt>
                <c:pt idx="4">
                  <c:v>13.5</c:v>
                </c:pt>
                <c:pt idx="5">
                  <c:v>5.2</c:v>
                </c:pt>
                <c:pt idx="6">
                  <c:v>16.7</c:v>
                </c:pt>
                <c:pt idx="7">
                  <c:v>7.8</c:v>
                </c:pt>
                <c:pt idx="8">
                  <c:v>0</c:v>
                </c:pt>
                <c:pt idx="9">
                  <c:v>3.6</c:v>
                </c:pt>
                <c:pt idx="10">
                  <c:v>4.7</c:v>
                </c:pt>
                <c:pt idx="11">
                  <c:v>7.4</c:v>
                </c:pt>
                <c:pt idx="12">
                  <c:v>14.1</c:v>
                </c:pt>
                <c:pt idx="13">
                  <c:v>6.5</c:v>
                </c:pt>
              </c:numCache>
            </c:numRef>
          </c:val>
          <c:extLst>
            <c:ext xmlns:c16="http://schemas.microsoft.com/office/drawing/2014/chart" uri="{C3380CC4-5D6E-409C-BE32-E72D297353CC}">
              <c16:uniqueId val="{00000008-E85F-4197-9C31-6F75423D9FBE}"/>
            </c:ext>
          </c:extLst>
        </c:ser>
        <c:ser>
          <c:idx val="9"/>
          <c:order val="9"/>
          <c:tx>
            <c:strRef>
              <c:f>'Stemme i 2021 nedbrudt'!$B$175</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nedbrudt'!$C$175:$P$175</c:f>
              <c:numCache>
                <c:formatCode>General</c:formatCode>
                <c:ptCount val="14"/>
                <c:pt idx="0">
                  <c:v>2.4</c:v>
                </c:pt>
                <c:pt idx="2">
                  <c:v>2.2999999999999998</c:v>
                </c:pt>
                <c:pt idx="3">
                  <c:v>3.4</c:v>
                </c:pt>
                <c:pt idx="4">
                  <c:v>0</c:v>
                </c:pt>
                <c:pt idx="5">
                  <c:v>3.1</c:v>
                </c:pt>
                <c:pt idx="6">
                  <c:v>16.7</c:v>
                </c:pt>
                <c:pt idx="7">
                  <c:v>1</c:v>
                </c:pt>
                <c:pt idx="8">
                  <c:v>5.2</c:v>
                </c:pt>
                <c:pt idx="9">
                  <c:v>3</c:v>
                </c:pt>
                <c:pt idx="10">
                  <c:v>2.2999999999999998</c:v>
                </c:pt>
                <c:pt idx="11">
                  <c:v>4.7</c:v>
                </c:pt>
                <c:pt idx="12">
                  <c:v>1.8</c:v>
                </c:pt>
                <c:pt idx="13">
                  <c:v>1.8</c:v>
                </c:pt>
              </c:numCache>
            </c:numRef>
          </c:val>
          <c:extLst>
            <c:ext xmlns:c16="http://schemas.microsoft.com/office/drawing/2014/chart" uri="{C3380CC4-5D6E-409C-BE32-E72D297353CC}">
              <c16:uniqueId val="{00000009-E85F-4197-9C31-6F75423D9FBE}"/>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'Stemme i 2021 nedbrudt'!$B$182</c:f>
              <c:strCache>
                <c:ptCount val="1"/>
                <c:pt idx="0">
                  <c:v>1prioritet</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nedbrudt'!$C$182:$P$182</c:f>
              <c:numCache>
                <c:formatCode>General</c:formatCode>
                <c:ptCount val="14"/>
                <c:pt idx="0">
                  <c:v>4.5</c:v>
                </c:pt>
                <c:pt idx="2">
                  <c:v>2.7</c:v>
                </c:pt>
                <c:pt idx="3">
                  <c:v>3.4</c:v>
                </c:pt>
                <c:pt idx="4">
                  <c:v>0</c:v>
                </c:pt>
                <c:pt idx="5">
                  <c:v>3.4</c:v>
                </c:pt>
                <c:pt idx="6">
                  <c:v>0</c:v>
                </c:pt>
                <c:pt idx="7">
                  <c:v>6.6</c:v>
                </c:pt>
                <c:pt idx="8">
                  <c:v>0</c:v>
                </c:pt>
                <c:pt idx="9">
                  <c:v>2.2999999999999998</c:v>
                </c:pt>
                <c:pt idx="10">
                  <c:v>6.3</c:v>
                </c:pt>
                <c:pt idx="11">
                  <c:v>10.1</c:v>
                </c:pt>
                <c:pt idx="12">
                  <c:v>3.6</c:v>
                </c:pt>
                <c:pt idx="13">
                  <c:v>6.3</c:v>
                </c:pt>
              </c:numCache>
            </c:numRef>
          </c:val>
          <c:extLst>
            <c:ext xmlns:c16="http://schemas.microsoft.com/office/drawing/2014/chart" uri="{C3380CC4-5D6E-409C-BE32-E72D297353CC}">
              <c16:uniqueId val="{00000000-01B7-4AE5-A7BB-10E8A65DAAEB}"/>
            </c:ext>
          </c:extLst>
        </c:ser>
        <c:ser>
          <c:idx val="1"/>
          <c:order val="1"/>
          <c:tx>
            <c:strRef>
              <c:f>'Stemme i 2021 nedbrudt'!$B$183</c:f>
              <c:strCache>
                <c:ptCount val="1"/>
                <c:pt idx="0">
                  <c:v>2prioritet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nedbrudt'!$C$183:$P$183</c:f>
              <c:numCache>
                <c:formatCode>General</c:formatCode>
                <c:ptCount val="14"/>
                <c:pt idx="0">
                  <c:v>2.2999999999999998</c:v>
                </c:pt>
                <c:pt idx="2">
                  <c:v>1.2</c:v>
                </c:pt>
                <c:pt idx="3">
                  <c:v>4.4000000000000004</c:v>
                </c:pt>
                <c:pt idx="4">
                  <c:v>0</c:v>
                </c:pt>
                <c:pt idx="5">
                  <c:v>3.4</c:v>
                </c:pt>
                <c:pt idx="6">
                  <c:v>0</c:v>
                </c:pt>
                <c:pt idx="7">
                  <c:v>1.9</c:v>
                </c:pt>
                <c:pt idx="8">
                  <c:v>0</c:v>
                </c:pt>
                <c:pt idx="9">
                  <c:v>3</c:v>
                </c:pt>
                <c:pt idx="10">
                  <c:v>4.2</c:v>
                </c:pt>
                <c:pt idx="11">
                  <c:v>7.4</c:v>
                </c:pt>
                <c:pt idx="12">
                  <c:v>0</c:v>
                </c:pt>
                <c:pt idx="13">
                  <c:v>2.9</c:v>
                </c:pt>
              </c:numCache>
            </c:numRef>
          </c:val>
          <c:extLst>
            <c:ext xmlns:c16="http://schemas.microsoft.com/office/drawing/2014/chart" uri="{C3380CC4-5D6E-409C-BE32-E72D297353CC}">
              <c16:uniqueId val="{00000001-01B7-4AE5-A7BB-10E8A65DAAEB}"/>
            </c:ext>
          </c:extLst>
        </c:ser>
        <c:ser>
          <c:idx val="2"/>
          <c:order val="2"/>
          <c:tx>
            <c:strRef>
              <c:f>'Stemme i 2021 nedbrudt'!$B$184</c:f>
              <c:strCache>
                <c:ptCount val="1"/>
                <c:pt idx="0">
                  <c:v>3prioritet</c:v>
                </c:pt>
              </c:strCache>
            </c:strRef>
          </c:tx>
          <c:spPr>
            <a:solidFill>
              <a:schemeClr val="accent3">
                <a:lumMod val="60000"/>
                <a:lumOff val="40000"/>
              </a:schemeClr>
            </a:solidFill>
            <a:ln>
              <a:noFill/>
            </a:ln>
            <a:effectLst/>
          </c:spPr>
          <c:invertIfNegative val="0"/>
          <c:dLbls>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nedbrudt'!$C$184:$P$184</c:f>
              <c:numCache>
                <c:formatCode>General</c:formatCode>
                <c:ptCount val="14"/>
                <c:pt idx="0">
                  <c:v>1.4</c:v>
                </c:pt>
                <c:pt idx="2">
                  <c:v>1.4</c:v>
                </c:pt>
                <c:pt idx="3">
                  <c:v>3.4</c:v>
                </c:pt>
                <c:pt idx="5">
                  <c:v>6.5</c:v>
                </c:pt>
                <c:pt idx="10">
                  <c:v>2.2999999999999998</c:v>
                </c:pt>
                <c:pt idx="12">
                  <c:v>2</c:v>
                </c:pt>
                <c:pt idx="13">
                  <c:v>0.9</c:v>
                </c:pt>
              </c:numCache>
            </c:numRef>
          </c:val>
          <c:extLst>
            <c:ext xmlns:c16="http://schemas.microsoft.com/office/drawing/2014/chart" uri="{C3380CC4-5D6E-409C-BE32-E72D297353CC}">
              <c16:uniqueId val="{00000002-01B7-4AE5-A7BB-10E8A65DAAEB}"/>
            </c:ext>
          </c:extLst>
        </c:ser>
        <c:ser>
          <c:idx val="3"/>
          <c:order val="3"/>
          <c:tx>
            <c:strRef>
              <c:f>'Stemme i 2021 nedbrudt'!$B$185</c:f>
              <c:strCache>
                <c:ptCount val="1"/>
                <c:pt idx="0">
                  <c:v>4prioritet</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nedbrudt'!$C$185:$P$185</c:f>
              <c:numCache>
                <c:formatCode>General</c:formatCode>
                <c:ptCount val="14"/>
                <c:pt idx="0">
                  <c:v>2.8</c:v>
                </c:pt>
                <c:pt idx="2">
                  <c:v>5.4</c:v>
                </c:pt>
                <c:pt idx="3">
                  <c:v>2</c:v>
                </c:pt>
                <c:pt idx="4">
                  <c:v>0</c:v>
                </c:pt>
                <c:pt idx="5">
                  <c:v>0</c:v>
                </c:pt>
                <c:pt idx="6">
                  <c:v>0</c:v>
                </c:pt>
                <c:pt idx="7">
                  <c:v>0</c:v>
                </c:pt>
                <c:pt idx="8">
                  <c:v>5.2</c:v>
                </c:pt>
                <c:pt idx="9">
                  <c:v>3.8</c:v>
                </c:pt>
                <c:pt idx="10">
                  <c:v>3.7</c:v>
                </c:pt>
                <c:pt idx="11">
                  <c:v>0</c:v>
                </c:pt>
                <c:pt idx="12">
                  <c:v>3.5</c:v>
                </c:pt>
                <c:pt idx="13">
                  <c:v>1.8</c:v>
                </c:pt>
              </c:numCache>
            </c:numRef>
          </c:val>
          <c:extLst>
            <c:ext xmlns:c16="http://schemas.microsoft.com/office/drawing/2014/chart" uri="{C3380CC4-5D6E-409C-BE32-E72D297353CC}">
              <c16:uniqueId val="{00000003-01B7-4AE5-A7BB-10E8A65DAAEB}"/>
            </c:ext>
          </c:extLst>
        </c:ser>
        <c:ser>
          <c:idx val="4"/>
          <c:order val="4"/>
          <c:tx>
            <c:strRef>
              <c:f>'Stemme i 2021 nedbrudt'!$B$186</c:f>
              <c:strCache>
                <c:ptCount val="1"/>
                <c:pt idx="0">
                  <c:v>5prioritet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nedbrudt'!$C$186:$P$186</c:f>
              <c:numCache>
                <c:formatCode>General</c:formatCode>
                <c:ptCount val="14"/>
                <c:pt idx="0">
                  <c:v>1.8</c:v>
                </c:pt>
                <c:pt idx="2">
                  <c:v>2.4</c:v>
                </c:pt>
                <c:pt idx="3">
                  <c:v>6.4</c:v>
                </c:pt>
                <c:pt idx="4">
                  <c:v>0</c:v>
                </c:pt>
                <c:pt idx="5">
                  <c:v>0</c:v>
                </c:pt>
                <c:pt idx="6">
                  <c:v>0</c:v>
                </c:pt>
                <c:pt idx="7">
                  <c:v>0</c:v>
                </c:pt>
                <c:pt idx="8">
                  <c:v>5.2</c:v>
                </c:pt>
                <c:pt idx="9">
                  <c:v>3</c:v>
                </c:pt>
                <c:pt idx="10">
                  <c:v>1.9</c:v>
                </c:pt>
                <c:pt idx="11">
                  <c:v>0</c:v>
                </c:pt>
                <c:pt idx="12">
                  <c:v>2.7</c:v>
                </c:pt>
                <c:pt idx="13">
                  <c:v>0.9</c:v>
                </c:pt>
              </c:numCache>
            </c:numRef>
          </c:val>
          <c:extLst>
            <c:ext xmlns:c16="http://schemas.microsoft.com/office/drawing/2014/chart" uri="{C3380CC4-5D6E-409C-BE32-E72D297353CC}">
              <c16:uniqueId val="{00000004-01B7-4AE5-A7BB-10E8A65DAAEB}"/>
            </c:ext>
          </c:extLst>
        </c:ser>
        <c:ser>
          <c:idx val="5"/>
          <c:order val="5"/>
          <c:tx>
            <c:strRef>
              <c:f>'Stemme i 2021 nedbrudt'!$B$187</c:f>
              <c:strCache>
                <c:ptCount val="1"/>
                <c:pt idx="0">
                  <c:v>6prioritet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nedbrudt'!$C$187:$P$187</c:f>
              <c:numCache>
                <c:formatCode>General</c:formatCode>
                <c:ptCount val="14"/>
                <c:pt idx="0">
                  <c:v>2.2999999999999998</c:v>
                </c:pt>
                <c:pt idx="2">
                  <c:v>1.3</c:v>
                </c:pt>
                <c:pt idx="3">
                  <c:v>3.8</c:v>
                </c:pt>
                <c:pt idx="4">
                  <c:v>0</c:v>
                </c:pt>
                <c:pt idx="5">
                  <c:v>7.1</c:v>
                </c:pt>
                <c:pt idx="6">
                  <c:v>0</c:v>
                </c:pt>
                <c:pt idx="7">
                  <c:v>2</c:v>
                </c:pt>
                <c:pt idx="8">
                  <c:v>0</c:v>
                </c:pt>
                <c:pt idx="9">
                  <c:v>0</c:v>
                </c:pt>
                <c:pt idx="10">
                  <c:v>4</c:v>
                </c:pt>
                <c:pt idx="11">
                  <c:v>9.9</c:v>
                </c:pt>
                <c:pt idx="12">
                  <c:v>0</c:v>
                </c:pt>
                <c:pt idx="13">
                  <c:v>2.7</c:v>
                </c:pt>
              </c:numCache>
            </c:numRef>
          </c:val>
          <c:extLst>
            <c:ext xmlns:c16="http://schemas.microsoft.com/office/drawing/2014/chart" uri="{C3380CC4-5D6E-409C-BE32-E72D297353CC}">
              <c16:uniqueId val="{00000005-01B7-4AE5-A7BB-10E8A65DAAEB}"/>
            </c:ext>
          </c:extLst>
        </c:ser>
        <c:ser>
          <c:idx val="6"/>
          <c:order val="6"/>
          <c:tx>
            <c:strRef>
              <c:f>'Stemme i 2021 nedbrudt'!$B$188</c:f>
              <c:strCache>
                <c:ptCount val="1"/>
                <c:pt idx="0">
                  <c:v>7prioritet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nedbrudt'!$C$188:$P$188</c:f>
              <c:numCache>
                <c:formatCode>General</c:formatCode>
                <c:ptCount val="14"/>
                <c:pt idx="0">
                  <c:v>1.8</c:v>
                </c:pt>
                <c:pt idx="2">
                  <c:v>4</c:v>
                </c:pt>
                <c:pt idx="3">
                  <c:v>0</c:v>
                </c:pt>
                <c:pt idx="4">
                  <c:v>0</c:v>
                </c:pt>
                <c:pt idx="5">
                  <c:v>6.9</c:v>
                </c:pt>
                <c:pt idx="6">
                  <c:v>0</c:v>
                </c:pt>
                <c:pt idx="7">
                  <c:v>1</c:v>
                </c:pt>
                <c:pt idx="8">
                  <c:v>0</c:v>
                </c:pt>
                <c:pt idx="9">
                  <c:v>1.3</c:v>
                </c:pt>
                <c:pt idx="10">
                  <c:v>2</c:v>
                </c:pt>
                <c:pt idx="11">
                  <c:v>0</c:v>
                </c:pt>
                <c:pt idx="12">
                  <c:v>1.8</c:v>
                </c:pt>
                <c:pt idx="13">
                  <c:v>0.5</c:v>
                </c:pt>
              </c:numCache>
            </c:numRef>
          </c:val>
          <c:extLst>
            <c:ext xmlns:c16="http://schemas.microsoft.com/office/drawing/2014/chart" uri="{C3380CC4-5D6E-409C-BE32-E72D297353CC}">
              <c16:uniqueId val="{00000006-01B7-4AE5-A7BB-10E8A65DAAEB}"/>
            </c:ext>
          </c:extLst>
        </c:ser>
        <c:ser>
          <c:idx val="7"/>
          <c:order val="7"/>
          <c:tx>
            <c:strRef>
              <c:f>'Stemme i 2021 nedbrudt'!$B$189</c:f>
              <c:strCache>
                <c:ptCount val="1"/>
                <c:pt idx="0">
                  <c:v>8prioritet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nedbrudt'!$C$189:$P$189</c:f>
              <c:numCache>
                <c:formatCode>General</c:formatCode>
                <c:ptCount val="14"/>
                <c:pt idx="0">
                  <c:v>3.2</c:v>
                </c:pt>
                <c:pt idx="2">
                  <c:v>3</c:v>
                </c:pt>
                <c:pt idx="3">
                  <c:v>3.4</c:v>
                </c:pt>
                <c:pt idx="4">
                  <c:v>0</c:v>
                </c:pt>
                <c:pt idx="5">
                  <c:v>1.8</c:v>
                </c:pt>
                <c:pt idx="6">
                  <c:v>0</c:v>
                </c:pt>
                <c:pt idx="7">
                  <c:v>6.7</c:v>
                </c:pt>
                <c:pt idx="8">
                  <c:v>3.9</c:v>
                </c:pt>
                <c:pt idx="9">
                  <c:v>4.3</c:v>
                </c:pt>
                <c:pt idx="10">
                  <c:v>1</c:v>
                </c:pt>
                <c:pt idx="11">
                  <c:v>0</c:v>
                </c:pt>
                <c:pt idx="12">
                  <c:v>5.5</c:v>
                </c:pt>
                <c:pt idx="13">
                  <c:v>2.7</c:v>
                </c:pt>
              </c:numCache>
            </c:numRef>
          </c:val>
          <c:extLst>
            <c:ext xmlns:c16="http://schemas.microsoft.com/office/drawing/2014/chart" uri="{C3380CC4-5D6E-409C-BE32-E72D297353CC}">
              <c16:uniqueId val="{00000007-01B7-4AE5-A7BB-10E8A65DAAEB}"/>
            </c:ext>
          </c:extLst>
        </c:ser>
        <c:ser>
          <c:idx val="8"/>
          <c:order val="8"/>
          <c:tx>
            <c:strRef>
              <c:f>'Stemme i 2021 nedbrudt'!$B$190</c:f>
              <c:strCache>
                <c:ptCount val="1"/>
                <c:pt idx="0">
                  <c:v>9prioritet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nedbrudt'!$C$190:$P$190</c:f>
              <c:numCache>
                <c:formatCode>General</c:formatCode>
                <c:ptCount val="14"/>
                <c:pt idx="0">
                  <c:v>8.4</c:v>
                </c:pt>
                <c:pt idx="2">
                  <c:v>11.1</c:v>
                </c:pt>
                <c:pt idx="3">
                  <c:v>25.1</c:v>
                </c:pt>
                <c:pt idx="4">
                  <c:v>0</c:v>
                </c:pt>
                <c:pt idx="5">
                  <c:v>11.4</c:v>
                </c:pt>
                <c:pt idx="6">
                  <c:v>33.299999999999997</c:v>
                </c:pt>
                <c:pt idx="7">
                  <c:v>10.6</c:v>
                </c:pt>
                <c:pt idx="8">
                  <c:v>6.7</c:v>
                </c:pt>
                <c:pt idx="9">
                  <c:v>1.3</c:v>
                </c:pt>
                <c:pt idx="10">
                  <c:v>7.6</c:v>
                </c:pt>
                <c:pt idx="11">
                  <c:v>2.7</c:v>
                </c:pt>
                <c:pt idx="12">
                  <c:v>6.2</c:v>
                </c:pt>
                <c:pt idx="13">
                  <c:v>5.4</c:v>
                </c:pt>
              </c:numCache>
            </c:numRef>
          </c:val>
          <c:extLst>
            <c:ext xmlns:c16="http://schemas.microsoft.com/office/drawing/2014/chart" uri="{C3380CC4-5D6E-409C-BE32-E72D297353CC}">
              <c16:uniqueId val="{00000008-01B7-4AE5-A7BB-10E8A65DAAEB}"/>
            </c:ext>
          </c:extLst>
        </c:ser>
        <c:ser>
          <c:idx val="9"/>
          <c:order val="9"/>
          <c:tx>
            <c:strRef>
              <c:f>'Stemme i 2021 nedbrudt'!$B$191</c:f>
              <c:strCache>
                <c:ptCount val="1"/>
                <c:pt idx="0">
                  <c:v>10prioritet</c:v>
                </c:pt>
              </c:strCache>
            </c:strRef>
          </c:tx>
          <c:spPr>
            <a:solidFill>
              <a:schemeClr val="tx1">
                <a:lumMod val="95000"/>
                <a:lumOff val="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'Stemme i 2021 nedbrudt'!$C$48:$P$48</c:f>
              <c:strCache>
                <c:ptCount val="14"/>
                <c:pt idx="0">
                  <c:v>Alle</c:v>
                </c:pt>
                <c:pt idx="2">
                  <c:v>Stemmer ikke/blankt m.v.</c:v>
                </c:pt>
                <c:pt idx="3">
                  <c:v>Andet/lokalt</c:v>
                </c:pt>
                <c:pt idx="4">
                  <c:v>Alternativet</c:v>
                </c:pt>
                <c:pt idx="5">
                  <c:v>Nye Borgerlige</c:v>
                </c:pt>
                <c:pt idx="6">
                  <c:v>LA</c:v>
                </c:pt>
                <c:pt idx="7">
                  <c:v>Konserv.</c:v>
                </c:pt>
                <c:pt idx="8">
                  <c:v>Rad.V.</c:v>
                </c:pt>
                <c:pt idx="9">
                  <c:v>SF</c:v>
                </c:pt>
                <c:pt idx="10">
                  <c:v>Enhedsl.</c:v>
                </c:pt>
                <c:pt idx="11">
                  <c:v>DF</c:v>
                </c:pt>
                <c:pt idx="12">
                  <c:v>Venstre</c:v>
                </c:pt>
                <c:pt idx="13">
                  <c:v>Socialdemo.</c:v>
                </c:pt>
              </c:strCache>
            </c:strRef>
          </c:cat>
          <c:val>
            <c:numRef>
              <c:f>'Stemme i 2021 nedbrudt'!$C$191:$P$191</c:f>
              <c:numCache>
                <c:formatCode>General</c:formatCode>
                <c:ptCount val="14"/>
                <c:pt idx="0">
                  <c:v>71.400000000000006</c:v>
                </c:pt>
                <c:pt idx="2">
                  <c:v>67.7</c:v>
                </c:pt>
                <c:pt idx="3">
                  <c:v>48.2</c:v>
                </c:pt>
                <c:pt idx="4">
                  <c:v>100</c:v>
                </c:pt>
                <c:pt idx="5">
                  <c:v>59.4</c:v>
                </c:pt>
                <c:pt idx="6">
                  <c:v>66.7</c:v>
                </c:pt>
                <c:pt idx="7">
                  <c:v>71.2</c:v>
                </c:pt>
                <c:pt idx="8">
                  <c:v>79.099999999999994</c:v>
                </c:pt>
                <c:pt idx="9">
                  <c:v>81.2</c:v>
                </c:pt>
                <c:pt idx="10">
                  <c:v>67.099999999999994</c:v>
                </c:pt>
                <c:pt idx="11">
                  <c:v>69.900000000000006</c:v>
                </c:pt>
                <c:pt idx="12">
                  <c:v>74.599999999999994</c:v>
                </c:pt>
                <c:pt idx="13">
                  <c:v>75.900000000000006</c:v>
                </c:pt>
              </c:numCache>
            </c:numRef>
          </c:val>
          <c:extLst>
            <c:ext xmlns:c16="http://schemas.microsoft.com/office/drawing/2014/chart" uri="{C3380CC4-5D6E-409C-BE32-E72D297353CC}">
              <c16:uniqueId val="{00000009-01B7-4AE5-A7BB-10E8A65DAAEB}"/>
            </c:ext>
          </c:extLst>
        </c:ser>
        <c:dLbls>
          <c:showLegendKey val="0"/>
          <c:showVal val="0"/>
          <c:showCatName val="0"/>
          <c:showSerName val="0"/>
          <c:showPercent val="0"/>
          <c:showBubbleSize val="0"/>
        </c:dLbls>
        <c:gapWidth val="150"/>
        <c:overlap val="100"/>
        <c:axId val="866131272"/>
        <c:axId val="866131912"/>
      </c:barChart>
      <c:catAx>
        <c:axId val="8661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912"/>
        <c:crosses val="autoZero"/>
        <c:auto val="1"/>
        <c:lblAlgn val="ctr"/>
        <c:lblOffset val="100"/>
        <c:noMultiLvlLbl val="0"/>
      </c:catAx>
      <c:valAx>
        <c:axId val="8661319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66131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Resultat_BL_Kom21_Odense!$V$153:$V$167</c:f>
              <c:strCache>
                <c:ptCount val="15"/>
                <c:pt idx="0">
                  <c:v>Ønsker ikke at oplyse</c:v>
                </c:pt>
                <c:pt idx="1">
                  <c:v>Vil ikke stemme</c:v>
                </c:pt>
                <c:pt idx="2">
                  <c:v>Vil stemme blankt</c:v>
                </c:pt>
                <c:pt idx="3">
                  <c:v>Andet parti</c:v>
                </c:pt>
                <c:pt idx="4">
                  <c:v>Liberal Alliance</c:v>
                </c:pt>
                <c:pt idx="5">
                  <c:v>Alternativet</c:v>
                </c:pt>
                <c:pt idx="6">
                  <c:v>Lokal liste</c:v>
                </c:pt>
                <c:pt idx="7">
                  <c:v>Dansk Folkeparti</c:v>
                </c:pt>
                <c:pt idx="8">
                  <c:v>Det Radikale Venstre</c:v>
                </c:pt>
                <c:pt idx="9">
                  <c:v>Nye Borgerlige</c:v>
                </c:pt>
                <c:pt idx="10">
                  <c:v>Socialistisk Folkeparti</c:v>
                </c:pt>
                <c:pt idx="11">
                  <c:v>Enhedslistent</c:v>
                </c:pt>
                <c:pt idx="12">
                  <c:v>Det Konservative Folkeparti</c:v>
                </c:pt>
                <c:pt idx="13">
                  <c:v>Venstre</c:v>
                </c:pt>
                <c:pt idx="14">
                  <c:v>Socialdemokratiet</c:v>
                </c:pt>
              </c:strCache>
            </c:strRef>
          </c:cat>
          <c:val>
            <c:numRef>
              <c:f>Resultat_BL_Kom21_Odense!$W$153:$W$167</c:f>
              <c:numCache>
                <c:formatCode>General</c:formatCode>
                <c:ptCount val="15"/>
                <c:pt idx="0">
                  <c:v>13.9</c:v>
                </c:pt>
                <c:pt idx="1">
                  <c:v>3.8</c:v>
                </c:pt>
                <c:pt idx="2">
                  <c:v>4.9000000000000004</c:v>
                </c:pt>
                <c:pt idx="3">
                  <c:v>2.8</c:v>
                </c:pt>
                <c:pt idx="4">
                  <c:v>1.1000000000000001</c:v>
                </c:pt>
                <c:pt idx="5">
                  <c:v>1.1000000000000001</c:v>
                </c:pt>
                <c:pt idx="6">
                  <c:v>1.3</c:v>
                </c:pt>
                <c:pt idx="7">
                  <c:v>3</c:v>
                </c:pt>
                <c:pt idx="8">
                  <c:v>3.5</c:v>
                </c:pt>
                <c:pt idx="9">
                  <c:v>4.5</c:v>
                </c:pt>
                <c:pt idx="10">
                  <c:v>6.1</c:v>
                </c:pt>
                <c:pt idx="11">
                  <c:v>8</c:v>
                </c:pt>
                <c:pt idx="12">
                  <c:v>8</c:v>
                </c:pt>
                <c:pt idx="13">
                  <c:v>8.9</c:v>
                </c:pt>
                <c:pt idx="14">
                  <c:v>29.1</c:v>
                </c:pt>
              </c:numCache>
            </c:numRef>
          </c:val>
          <c:extLst>
            <c:ext xmlns:c16="http://schemas.microsoft.com/office/drawing/2014/chart" uri="{C3380CC4-5D6E-409C-BE32-E72D297353CC}">
              <c16:uniqueId val="{00000000-28F5-4334-B23C-D7E2560B5DC0}"/>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Resultat_BL_Kom21_Odense!$V$174</c:f>
              <c:strCache>
                <c:ptCount val="1"/>
                <c:pt idx="0">
                  <c:v>2021</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Resultat_BL_Kom21_Odense!$U$175:$U$189</c:f>
              <c:strCache>
                <c:ptCount val="15"/>
                <c:pt idx="0">
                  <c:v>Ønsker ikke at oplyse</c:v>
                </c:pt>
                <c:pt idx="1">
                  <c:v>Vil ikke stemme</c:v>
                </c:pt>
                <c:pt idx="2">
                  <c:v>Vil stemme blankt</c:v>
                </c:pt>
                <c:pt idx="3">
                  <c:v>Liberal Alliance</c:v>
                </c:pt>
                <c:pt idx="4">
                  <c:v>Alternativet</c:v>
                </c:pt>
                <c:pt idx="5">
                  <c:v>Lokal liste</c:v>
                </c:pt>
                <c:pt idx="6">
                  <c:v>Andet parti</c:v>
                </c:pt>
                <c:pt idx="7">
                  <c:v>Dansk Folkeparti</c:v>
                </c:pt>
                <c:pt idx="8">
                  <c:v>Det Radikale Venstre</c:v>
                </c:pt>
                <c:pt idx="9">
                  <c:v>Nye Borgerlige</c:v>
                </c:pt>
                <c:pt idx="10">
                  <c:v>Socialistisk Folkeparti</c:v>
                </c:pt>
                <c:pt idx="11">
                  <c:v>Enhedslistent</c:v>
                </c:pt>
                <c:pt idx="12">
                  <c:v>Det Konservative Folkeparti</c:v>
                </c:pt>
                <c:pt idx="13">
                  <c:v>Venstre</c:v>
                </c:pt>
                <c:pt idx="14">
                  <c:v>Socialdemokratiet</c:v>
                </c:pt>
              </c:strCache>
            </c:strRef>
          </c:cat>
          <c:val>
            <c:numRef>
              <c:f>Resultat_BL_Kom21_Odense!$V$175:$V$189</c:f>
              <c:numCache>
                <c:formatCode>General</c:formatCode>
                <c:ptCount val="15"/>
                <c:pt idx="0">
                  <c:v>13.9</c:v>
                </c:pt>
                <c:pt idx="1">
                  <c:v>3.8</c:v>
                </c:pt>
                <c:pt idx="2">
                  <c:v>4.9000000000000004</c:v>
                </c:pt>
                <c:pt idx="3">
                  <c:v>1.1000000000000001</c:v>
                </c:pt>
                <c:pt idx="4">
                  <c:v>1.1000000000000001</c:v>
                </c:pt>
                <c:pt idx="5">
                  <c:v>1.3</c:v>
                </c:pt>
                <c:pt idx="6">
                  <c:v>2.8</c:v>
                </c:pt>
                <c:pt idx="7">
                  <c:v>3</c:v>
                </c:pt>
                <c:pt idx="8">
                  <c:v>3.5</c:v>
                </c:pt>
                <c:pt idx="9">
                  <c:v>4.5</c:v>
                </c:pt>
                <c:pt idx="10">
                  <c:v>6.1</c:v>
                </c:pt>
                <c:pt idx="11">
                  <c:v>8</c:v>
                </c:pt>
                <c:pt idx="12">
                  <c:v>8</c:v>
                </c:pt>
                <c:pt idx="13">
                  <c:v>8.9</c:v>
                </c:pt>
                <c:pt idx="14">
                  <c:v>29.1</c:v>
                </c:pt>
              </c:numCache>
            </c:numRef>
          </c:val>
          <c:extLst>
            <c:ext xmlns:c16="http://schemas.microsoft.com/office/drawing/2014/chart" uri="{C3380CC4-5D6E-409C-BE32-E72D297353CC}">
              <c16:uniqueId val="{00000000-82D7-4A3F-A198-DCE560A28F9F}"/>
            </c:ext>
          </c:extLst>
        </c:ser>
        <c:ser>
          <c:idx val="1"/>
          <c:order val="1"/>
          <c:tx>
            <c:strRef>
              <c:f>Resultat_BL_Kom21_Odense!$W$174</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Resultat_BL_Kom21_Odense!$U$175:$U$189</c:f>
              <c:strCache>
                <c:ptCount val="15"/>
                <c:pt idx="0">
                  <c:v>Ønsker ikke at oplyse</c:v>
                </c:pt>
                <c:pt idx="1">
                  <c:v>Vil ikke stemme</c:v>
                </c:pt>
                <c:pt idx="2">
                  <c:v>Vil stemme blankt</c:v>
                </c:pt>
                <c:pt idx="3">
                  <c:v>Liberal Alliance</c:v>
                </c:pt>
                <c:pt idx="4">
                  <c:v>Alternativet</c:v>
                </c:pt>
                <c:pt idx="5">
                  <c:v>Lokal liste</c:v>
                </c:pt>
                <c:pt idx="6">
                  <c:v>Andet parti</c:v>
                </c:pt>
                <c:pt idx="7">
                  <c:v>Dansk Folkeparti</c:v>
                </c:pt>
                <c:pt idx="8">
                  <c:v>Det Radikale Venstre</c:v>
                </c:pt>
                <c:pt idx="9">
                  <c:v>Nye Borgerlige</c:v>
                </c:pt>
                <c:pt idx="10">
                  <c:v>Socialistisk Folkeparti</c:v>
                </c:pt>
                <c:pt idx="11">
                  <c:v>Enhedslistent</c:v>
                </c:pt>
                <c:pt idx="12">
                  <c:v>Det Konservative Folkeparti</c:v>
                </c:pt>
                <c:pt idx="13">
                  <c:v>Venstre</c:v>
                </c:pt>
                <c:pt idx="14">
                  <c:v>Socialdemokratiet</c:v>
                </c:pt>
              </c:strCache>
            </c:strRef>
          </c:cat>
          <c:val>
            <c:numRef>
              <c:f>Resultat_BL_Kom21_Odense!$W$175:$W$189</c:f>
              <c:numCache>
                <c:formatCode>General</c:formatCode>
                <c:ptCount val="15"/>
                <c:pt idx="0">
                  <c:v>8.6</c:v>
                </c:pt>
                <c:pt idx="1">
                  <c:v>10.5</c:v>
                </c:pt>
                <c:pt idx="2">
                  <c:v>2.1</c:v>
                </c:pt>
                <c:pt idx="3">
                  <c:v>0.6</c:v>
                </c:pt>
                <c:pt idx="4">
                  <c:v>2.2999999999999998</c:v>
                </c:pt>
                <c:pt idx="5">
                  <c:v>0.5</c:v>
                </c:pt>
                <c:pt idx="6">
                  <c:v>0.7</c:v>
                </c:pt>
                <c:pt idx="7">
                  <c:v>6.1</c:v>
                </c:pt>
                <c:pt idx="8">
                  <c:v>3.7</c:v>
                </c:pt>
                <c:pt idx="9">
                  <c:v>0.8</c:v>
                </c:pt>
                <c:pt idx="10">
                  <c:v>6.7</c:v>
                </c:pt>
                <c:pt idx="11">
                  <c:v>7.9</c:v>
                </c:pt>
                <c:pt idx="12">
                  <c:v>4.2</c:v>
                </c:pt>
                <c:pt idx="13">
                  <c:v>13.6</c:v>
                </c:pt>
                <c:pt idx="14">
                  <c:v>31.8</c:v>
                </c:pt>
              </c:numCache>
            </c:numRef>
          </c:val>
          <c:extLst>
            <c:ext xmlns:c16="http://schemas.microsoft.com/office/drawing/2014/chart" uri="{C3380CC4-5D6E-409C-BE32-E72D297353CC}">
              <c16:uniqueId val="{00000001-82D7-4A3F-A198-DCE560A28F9F}"/>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Resultat_BL_Kom21_Odense!$Q$111:$Q$125</c:f>
              <c:strCache>
                <c:ptCount val="15"/>
                <c:pt idx="0">
                  <c:v>Nye Borgerlige</c:v>
                </c:pt>
                <c:pt idx="1">
                  <c:v>Andet parti</c:v>
                </c:pt>
                <c:pt idx="2">
                  <c:v>Lokal liste</c:v>
                </c:pt>
                <c:pt idx="3">
                  <c:v>Det Konservative Folkeparti</c:v>
                </c:pt>
                <c:pt idx="4">
                  <c:v>Liberal Alliance</c:v>
                </c:pt>
                <c:pt idx="5">
                  <c:v>Alternativet</c:v>
                </c:pt>
                <c:pt idx="6">
                  <c:v>Dansk Folkeparti</c:v>
                </c:pt>
                <c:pt idx="7">
                  <c:v>Enhedslistent</c:v>
                </c:pt>
                <c:pt idx="8">
                  <c:v>Det Radikale Venstre</c:v>
                </c:pt>
                <c:pt idx="9">
                  <c:v>Socialistisk Folkeparti</c:v>
                </c:pt>
                <c:pt idx="10">
                  <c:v>stemte blankt</c:v>
                </c:pt>
                <c:pt idx="11">
                  <c:v>Venstre</c:v>
                </c:pt>
                <c:pt idx="12">
                  <c:v>Socialdemokratiet</c:v>
                </c:pt>
                <c:pt idx="13">
                  <c:v>Stemte ikke</c:v>
                </c:pt>
                <c:pt idx="14">
                  <c:v>Ønsker ikke at oplyse</c:v>
                </c:pt>
              </c:strCache>
            </c:strRef>
          </c:cat>
          <c:val>
            <c:numRef>
              <c:f>Resultat_BL_Kom21_Odense!$R$111:$R$125</c:f>
              <c:numCache>
                <c:formatCode>General</c:formatCode>
                <c:ptCount val="15"/>
                <c:pt idx="0">
                  <c:v>0</c:v>
                </c:pt>
                <c:pt idx="1">
                  <c:v>0</c:v>
                </c:pt>
                <c:pt idx="2">
                  <c:v>0.6</c:v>
                </c:pt>
                <c:pt idx="3">
                  <c:v>0.7</c:v>
                </c:pt>
                <c:pt idx="4">
                  <c:v>0.7</c:v>
                </c:pt>
                <c:pt idx="5">
                  <c:v>0.8</c:v>
                </c:pt>
                <c:pt idx="6">
                  <c:v>1.2</c:v>
                </c:pt>
                <c:pt idx="7">
                  <c:v>2.1</c:v>
                </c:pt>
                <c:pt idx="8">
                  <c:v>2.8</c:v>
                </c:pt>
                <c:pt idx="9">
                  <c:v>6.2</c:v>
                </c:pt>
                <c:pt idx="10">
                  <c:v>7.2</c:v>
                </c:pt>
                <c:pt idx="11">
                  <c:v>8.4</c:v>
                </c:pt>
                <c:pt idx="12">
                  <c:v>17.600000000000001</c:v>
                </c:pt>
                <c:pt idx="13">
                  <c:v>22.4</c:v>
                </c:pt>
                <c:pt idx="14">
                  <c:v>29.3</c:v>
                </c:pt>
              </c:numCache>
            </c:numRef>
          </c:val>
          <c:extLst>
            <c:ext xmlns:c16="http://schemas.microsoft.com/office/drawing/2014/chart" uri="{C3380CC4-5D6E-409C-BE32-E72D297353CC}">
              <c16:uniqueId val="{00000000-8EB2-449D-9736-6C177CDF660A}"/>
            </c:ext>
          </c:extLst>
        </c:ser>
        <c:dLbls>
          <c:showLegendKey val="0"/>
          <c:showVal val="0"/>
          <c:showCatName val="0"/>
          <c:showSerName val="0"/>
          <c:showPercent val="0"/>
          <c:showBubbleSize val="0"/>
        </c:dLbls>
        <c:gapWidth val="182"/>
        <c:axId val="561989240"/>
        <c:axId val="561990840"/>
      </c:barChart>
      <c:catAx>
        <c:axId val="56198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90840"/>
        <c:crosses val="autoZero"/>
        <c:auto val="1"/>
        <c:lblAlgn val="ctr"/>
        <c:lblOffset val="100"/>
        <c:noMultiLvlLbl val="0"/>
      </c:catAx>
      <c:valAx>
        <c:axId val="561990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6198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58608E-2992-4723-8690-3285085767EB}" type="datetimeFigureOut">
              <a:rPr lang="en-US" smtClean="0"/>
              <a:pPr/>
              <a:t>11/2/2021</a:t>
            </a:fld>
            <a:endParaRPr lang="en-US" dirty="0"/>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01793-49C3-428A-999D-F868178A5D42}" type="slidenum">
              <a:rPr lang="en-US" smtClean="0"/>
              <a:pPr/>
              <a:t>‹nr.›</a:t>
            </a:fld>
            <a:endParaRPr lang="en-US" dirty="0"/>
          </a:p>
        </p:txBody>
      </p:sp>
    </p:spTree>
    <p:extLst>
      <p:ext uri="{BB962C8B-B14F-4D97-AF65-F5344CB8AC3E}">
        <p14:creationId xmlns:p14="http://schemas.microsoft.com/office/powerpoint/2010/main" val="23357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376550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338959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265516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indhold 2"/>
          <p:cNvSpPr>
            <a:spLocks noGrp="1"/>
          </p:cNvSpPr>
          <p:nvPr>
            <p:ph idx="1"/>
          </p:nvPr>
        </p:nvSpPr>
        <p:spPr>
          <a:xfrm>
            <a:off x="457200" y="1600200"/>
            <a:ext cx="8229600" cy="4525963"/>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292989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361455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39485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8" name="Pladsholder til sidefod 7"/>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9" name="Pladsholder til diasnummer 8"/>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284553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Pladsholder til dato 2"/>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4" name="Pladsholder til sidefod 3"/>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5" name="Pladsholder til diasnummer 4"/>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134064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3" name="Pladsholder til sidefod 2"/>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4" name="Pladsholder til diasnummer 3"/>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93358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235872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1CFD6CA8-A99D-4538-A764-E9147635DF93}" type="datetimeFigureOut">
              <a:rPr lang="da-DK" smtClean="0"/>
              <a:pPr/>
              <a:t>02-11-2021</a:t>
            </a:fld>
            <a:endParaRPr lang="da-DK" dirty="0"/>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dirty="0"/>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3D551029-3EEF-4128-8A5A-A30E7979AF95}" type="slidenum">
              <a:rPr lang="da-DK" smtClean="0"/>
              <a:pPr/>
              <a:t>‹nr.›</a:t>
            </a:fld>
            <a:endParaRPr lang="da-DK" dirty="0"/>
          </a:p>
        </p:txBody>
      </p:sp>
    </p:spTree>
    <p:extLst>
      <p:ext uri="{BB962C8B-B14F-4D97-AF65-F5344CB8AC3E}">
        <p14:creationId xmlns:p14="http://schemas.microsoft.com/office/powerpoint/2010/main" val="338773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49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8.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9.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0.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8.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49.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0.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6.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8.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9.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0.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boks 11"/>
          <p:cNvSpPr txBox="1"/>
          <p:nvPr/>
        </p:nvSpPr>
        <p:spPr>
          <a:xfrm>
            <a:off x="899592" y="3212976"/>
            <a:ext cx="4320480" cy="338554"/>
          </a:xfrm>
          <a:prstGeom prst="rect">
            <a:avLst/>
          </a:prstGeom>
          <a:noFill/>
        </p:spPr>
        <p:txBody>
          <a:bodyPr wrap="square" rtlCol="0">
            <a:spAutoFit/>
          </a:bodyPr>
          <a:lstStyle/>
          <a:p>
            <a:r>
              <a:rPr lang="da-DK" sz="1600" dirty="0">
                <a:solidFill>
                  <a:schemeClr val="tx1">
                    <a:lumMod val="65000"/>
                    <a:lumOff val="35000"/>
                  </a:schemeClr>
                </a:solidFill>
                <a:latin typeface="Tahoma" pitchFamily="34" charset="0"/>
                <a:ea typeface="Tahoma" pitchFamily="34" charset="0"/>
                <a:cs typeface="Tahoma" pitchFamily="34" charset="0"/>
              </a:rPr>
              <a:t>Oktober 2021</a:t>
            </a:r>
          </a:p>
        </p:txBody>
      </p:sp>
      <p:sp>
        <p:nvSpPr>
          <p:cNvPr id="13" name="Tekstboks 12"/>
          <p:cNvSpPr txBox="1"/>
          <p:nvPr/>
        </p:nvSpPr>
        <p:spPr>
          <a:xfrm>
            <a:off x="755576" y="2204586"/>
            <a:ext cx="7632848" cy="584775"/>
          </a:xfrm>
          <a:prstGeom prst="rect">
            <a:avLst/>
          </a:prstGeom>
          <a:noFill/>
        </p:spPr>
        <p:txBody>
          <a:bodyPr wrap="square" rtlCol="0">
            <a:spAutoFit/>
          </a:bodyPr>
          <a:lstStyle/>
          <a:p>
            <a:r>
              <a:rPr lang="da-DK" sz="3200" dirty="0">
                <a:solidFill>
                  <a:schemeClr val="tx1">
                    <a:lumMod val="65000"/>
                    <a:lumOff val="35000"/>
                  </a:schemeClr>
                </a:solidFill>
                <a:latin typeface="Tahoma" pitchFamily="34" charset="0"/>
                <a:ea typeface="Tahoma" pitchFamily="34" charset="0"/>
                <a:cs typeface="Tahoma" pitchFamily="34" charset="0"/>
              </a:rPr>
              <a:t>Kommunevalg 2021 - Boligpriser</a:t>
            </a:r>
          </a:p>
        </p:txBody>
      </p:sp>
      <p:pic>
        <p:nvPicPr>
          <p:cNvPr id="6" name="Billede 5" descr="BL.png"/>
          <p:cNvPicPr>
            <a:picLocks noChangeAspect="1"/>
          </p:cNvPicPr>
          <p:nvPr/>
        </p:nvPicPr>
        <p:blipFill>
          <a:blip r:embed="rId3" cstate="print"/>
          <a:stretch>
            <a:fillRect/>
          </a:stretch>
        </p:blipFill>
        <p:spPr>
          <a:xfrm>
            <a:off x="5868144" y="4653135"/>
            <a:ext cx="2282136" cy="1464011"/>
          </a:xfrm>
          <a:prstGeom prst="rect">
            <a:avLst/>
          </a:prstGeom>
        </p:spPr>
      </p:pic>
    </p:spTree>
    <p:extLst>
      <p:ext uri="{BB962C8B-B14F-4D97-AF65-F5344CB8AC3E}">
        <p14:creationId xmlns:p14="http://schemas.microsoft.com/office/powerpoint/2010/main" val="185542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7+8. Sammenligning af kommunalvalget i 2017 og forventninger til 2021?</a:t>
            </a:r>
          </a:p>
        </p:txBody>
      </p:sp>
      <p:sp>
        <p:nvSpPr>
          <p:cNvPr id="11" name="Rektangel 10"/>
          <p:cNvSpPr/>
          <p:nvPr/>
        </p:nvSpPr>
        <p:spPr>
          <a:xfrm>
            <a:off x="107504" y="1700808"/>
            <a:ext cx="1872208" cy="4598321"/>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Figuren indeholder kun besvarelser fra de deltagere, som angiver at de vil stemme blankt i 2021 eller ikke ønsker at oplyse, hvad de vil stemme i 2021.</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36,5 % af disse deltagere stemte blankt i 2017 eller ønsker ikke at oplyse, hvad de stemte i 2017.</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22,4 % stemte ikke i 2017.</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hvad de deltagere, som angiver at de vil stemme blankt eller ikke vil oplyse hvad de vil stemme i 2021 – hvad de stemte til kommunalvalget i 2017. Af figuren fremgår det, at 17,6 % stemte på Socialdemokratiet i 2017.</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8" name="Tekstfelt 17">
            <a:extLst>
              <a:ext uri="{FF2B5EF4-FFF2-40B4-BE49-F238E27FC236}">
                <a16:creationId xmlns:a16="http://schemas.microsoft.com/office/drawing/2014/main" id="{493131B5-CCEE-49EA-802F-1F91B158FBA2}"/>
              </a:ext>
            </a:extLst>
          </p:cNvPr>
          <p:cNvSpPr txBox="1"/>
          <p:nvPr/>
        </p:nvSpPr>
        <p:spPr>
          <a:xfrm>
            <a:off x="2124074" y="148570"/>
            <a:ext cx="5976318" cy="923330"/>
          </a:xfrm>
          <a:prstGeom prst="rect">
            <a:avLst/>
          </a:prstGeom>
          <a:noFill/>
        </p:spPr>
        <p:txBody>
          <a:bodyPr wrap="square" rtlCol="0">
            <a:spAutoFit/>
          </a:bodyPr>
          <a:lstStyle/>
          <a:p>
            <a:r>
              <a:rPr lang="da-DK" dirty="0"/>
              <a:t>Kommunalvalg 2017 vs. 2021</a:t>
            </a:r>
          </a:p>
          <a:p>
            <a:r>
              <a:rPr lang="da-DK" dirty="0"/>
              <a:t>Fokus på de deltagere, som vil stemme blankt eller ikke ønsker at oplyse til valget i 2021</a:t>
            </a:r>
          </a:p>
        </p:txBody>
      </p:sp>
      <p:graphicFrame>
        <p:nvGraphicFramePr>
          <p:cNvPr id="19" name="Diagram 18">
            <a:extLst>
              <a:ext uri="{FF2B5EF4-FFF2-40B4-BE49-F238E27FC236}">
                <a16:creationId xmlns:a16="http://schemas.microsoft.com/office/drawing/2014/main" id="{14454164-768D-4A5B-8DE8-937A756DEF9F}"/>
              </a:ext>
            </a:extLst>
          </p:cNvPr>
          <p:cNvGraphicFramePr>
            <a:graphicFrameLocks/>
          </p:cNvGraphicFramePr>
          <p:nvPr>
            <p:extLst>
              <p:ext uri="{D42A27DB-BD31-4B8C-83A1-F6EECF244321}">
                <p14:modId xmlns:p14="http://schemas.microsoft.com/office/powerpoint/2010/main" val="1432801"/>
              </p:ext>
            </p:extLst>
          </p:nvPr>
        </p:nvGraphicFramePr>
        <p:xfrm>
          <a:off x="2124075" y="1071900"/>
          <a:ext cx="6264275" cy="51654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610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9. Er du på dine børns vegne bekymret for, om de har eller får råd til at bo i Odense?</a:t>
            </a:r>
          </a:p>
        </p:txBody>
      </p:sp>
      <p:sp>
        <p:nvSpPr>
          <p:cNvPr id="11" name="Rektangel 10"/>
          <p:cNvSpPr/>
          <p:nvPr/>
        </p:nvSpPr>
        <p:spPr>
          <a:xfrm>
            <a:off x="107504" y="1700808"/>
            <a:ext cx="1872208" cy="3733171"/>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200" dirty="0">
                <a:solidFill>
                  <a:schemeClr val="tx1">
                    <a:lumMod val="65000"/>
                    <a:lumOff val="35000"/>
                  </a:schemeClr>
                </a:solidFill>
                <a:latin typeface="Tahoma" pitchFamily="34" charset="0"/>
                <a:ea typeface="Tahoma" pitchFamily="34" charset="0"/>
                <a:cs typeface="Tahoma" pitchFamily="34" charset="0"/>
              </a:rPr>
              <a:t>Spørgsmålet er kun besvaret af de deltagere, som har børn.</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09320"/>
            <a:ext cx="6912421"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bekymret på deres børns vegne for, om de har råd til at bo i Odense. Af figuren fremgår det, at i 48 % af er bekymret. (n=576)</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7" name="Diagram 16">
            <a:extLst>
              <a:ext uri="{FF2B5EF4-FFF2-40B4-BE49-F238E27FC236}">
                <a16:creationId xmlns:a16="http://schemas.microsoft.com/office/drawing/2014/main" id="{583649F6-7DE1-495A-8104-8C9533EFBB32}"/>
              </a:ext>
            </a:extLst>
          </p:cNvPr>
          <p:cNvGraphicFramePr>
            <a:graphicFrameLocks/>
          </p:cNvGraphicFramePr>
          <p:nvPr>
            <p:extLst>
              <p:ext uri="{D42A27DB-BD31-4B8C-83A1-F6EECF244321}">
                <p14:modId xmlns:p14="http://schemas.microsoft.com/office/powerpoint/2010/main" val="3658502406"/>
              </p:ext>
            </p:extLst>
          </p:nvPr>
        </p:nvGraphicFramePr>
        <p:xfrm>
          <a:off x="2126128" y="1930249"/>
          <a:ext cx="6768406" cy="3503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el 2">
            <a:extLst>
              <a:ext uri="{FF2B5EF4-FFF2-40B4-BE49-F238E27FC236}">
                <a16:creationId xmlns:a16="http://schemas.microsoft.com/office/drawing/2014/main" id="{04D87294-05B9-4A9D-BF32-C41C08320F01}"/>
              </a:ext>
            </a:extLst>
          </p:cNvPr>
          <p:cNvGraphicFramePr>
            <a:graphicFrameLocks noGrp="1"/>
          </p:cNvGraphicFramePr>
          <p:nvPr>
            <p:extLst>
              <p:ext uri="{D42A27DB-BD31-4B8C-83A1-F6EECF244321}">
                <p14:modId xmlns:p14="http://schemas.microsoft.com/office/powerpoint/2010/main" val="130193706"/>
              </p:ext>
            </p:extLst>
          </p:nvPr>
        </p:nvGraphicFramePr>
        <p:xfrm>
          <a:off x="107504" y="5630649"/>
          <a:ext cx="8787031" cy="554008"/>
        </p:xfrm>
        <a:graphic>
          <a:graphicData uri="http://schemas.openxmlformats.org/drawingml/2006/table">
            <a:tbl>
              <a:tblPr>
                <a:tableStyleId>{5C22544A-7EE6-4342-B048-85BDC9FD1C3A}</a:tableStyleId>
              </a:tblPr>
              <a:tblGrid>
                <a:gridCol w="2175235">
                  <a:extLst>
                    <a:ext uri="{9D8B030D-6E8A-4147-A177-3AD203B41FA5}">
                      <a16:colId xmlns:a16="http://schemas.microsoft.com/office/drawing/2014/main" val="1706702263"/>
                    </a:ext>
                  </a:extLst>
                </a:gridCol>
                <a:gridCol w="367322">
                  <a:extLst>
                    <a:ext uri="{9D8B030D-6E8A-4147-A177-3AD203B41FA5}">
                      <a16:colId xmlns:a16="http://schemas.microsoft.com/office/drawing/2014/main" val="3366645800"/>
                    </a:ext>
                  </a:extLst>
                </a:gridCol>
                <a:gridCol w="367322">
                  <a:extLst>
                    <a:ext uri="{9D8B030D-6E8A-4147-A177-3AD203B41FA5}">
                      <a16:colId xmlns:a16="http://schemas.microsoft.com/office/drawing/2014/main" val="3730182383"/>
                    </a:ext>
                  </a:extLst>
                </a:gridCol>
                <a:gridCol w="367322">
                  <a:extLst>
                    <a:ext uri="{9D8B030D-6E8A-4147-A177-3AD203B41FA5}">
                      <a16:colId xmlns:a16="http://schemas.microsoft.com/office/drawing/2014/main" val="772052154"/>
                    </a:ext>
                  </a:extLst>
                </a:gridCol>
                <a:gridCol w="367322">
                  <a:extLst>
                    <a:ext uri="{9D8B030D-6E8A-4147-A177-3AD203B41FA5}">
                      <a16:colId xmlns:a16="http://schemas.microsoft.com/office/drawing/2014/main" val="704273547"/>
                    </a:ext>
                  </a:extLst>
                </a:gridCol>
                <a:gridCol w="367322">
                  <a:extLst>
                    <a:ext uri="{9D8B030D-6E8A-4147-A177-3AD203B41FA5}">
                      <a16:colId xmlns:a16="http://schemas.microsoft.com/office/drawing/2014/main" val="2790593517"/>
                    </a:ext>
                  </a:extLst>
                </a:gridCol>
                <a:gridCol w="367322">
                  <a:extLst>
                    <a:ext uri="{9D8B030D-6E8A-4147-A177-3AD203B41FA5}">
                      <a16:colId xmlns:a16="http://schemas.microsoft.com/office/drawing/2014/main" val="940841602"/>
                    </a:ext>
                  </a:extLst>
                </a:gridCol>
                <a:gridCol w="367322">
                  <a:extLst>
                    <a:ext uri="{9D8B030D-6E8A-4147-A177-3AD203B41FA5}">
                      <a16:colId xmlns:a16="http://schemas.microsoft.com/office/drawing/2014/main" val="748843559"/>
                    </a:ext>
                  </a:extLst>
                </a:gridCol>
                <a:gridCol w="367322">
                  <a:extLst>
                    <a:ext uri="{9D8B030D-6E8A-4147-A177-3AD203B41FA5}">
                      <a16:colId xmlns:a16="http://schemas.microsoft.com/office/drawing/2014/main" val="2911914523"/>
                    </a:ext>
                  </a:extLst>
                </a:gridCol>
                <a:gridCol w="367322">
                  <a:extLst>
                    <a:ext uri="{9D8B030D-6E8A-4147-A177-3AD203B41FA5}">
                      <a16:colId xmlns:a16="http://schemas.microsoft.com/office/drawing/2014/main" val="4143928550"/>
                    </a:ext>
                  </a:extLst>
                </a:gridCol>
                <a:gridCol w="367322">
                  <a:extLst>
                    <a:ext uri="{9D8B030D-6E8A-4147-A177-3AD203B41FA5}">
                      <a16:colId xmlns:a16="http://schemas.microsoft.com/office/drawing/2014/main" val="4256779173"/>
                    </a:ext>
                  </a:extLst>
                </a:gridCol>
                <a:gridCol w="367322">
                  <a:extLst>
                    <a:ext uri="{9D8B030D-6E8A-4147-A177-3AD203B41FA5}">
                      <a16:colId xmlns:a16="http://schemas.microsoft.com/office/drawing/2014/main" val="2536163631"/>
                    </a:ext>
                  </a:extLst>
                </a:gridCol>
                <a:gridCol w="367322">
                  <a:extLst>
                    <a:ext uri="{9D8B030D-6E8A-4147-A177-3AD203B41FA5}">
                      <a16:colId xmlns:a16="http://schemas.microsoft.com/office/drawing/2014/main" val="3003706904"/>
                    </a:ext>
                  </a:extLst>
                </a:gridCol>
                <a:gridCol w="367322">
                  <a:extLst>
                    <a:ext uri="{9D8B030D-6E8A-4147-A177-3AD203B41FA5}">
                      <a16:colId xmlns:a16="http://schemas.microsoft.com/office/drawing/2014/main" val="698083475"/>
                    </a:ext>
                  </a:extLst>
                </a:gridCol>
                <a:gridCol w="367322">
                  <a:extLst>
                    <a:ext uri="{9D8B030D-6E8A-4147-A177-3AD203B41FA5}">
                      <a16:colId xmlns:a16="http://schemas.microsoft.com/office/drawing/2014/main" val="3934361521"/>
                    </a:ext>
                  </a:extLst>
                </a:gridCol>
                <a:gridCol w="367322">
                  <a:extLst>
                    <a:ext uri="{9D8B030D-6E8A-4147-A177-3AD203B41FA5}">
                      <a16:colId xmlns:a16="http://schemas.microsoft.com/office/drawing/2014/main" val="2952166371"/>
                    </a:ext>
                  </a:extLst>
                </a:gridCol>
                <a:gridCol w="367322">
                  <a:extLst>
                    <a:ext uri="{9D8B030D-6E8A-4147-A177-3AD203B41FA5}">
                      <a16:colId xmlns:a16="http://schemas.microsoft.com/office/drawing/2014/main" val="3349274672"/>
                    </a:ext>
                  </a:extLst>
                </a:gridCol>
                <a:gridCol w="367322">
                  <a:extLst>
                    <a:ext uri="{9D8B030D-6E8A-4147-A177-3AD203B41FA5}">
                      <a16:colId xmlns:a16="http://schemas.microsoft.com/office/drawing/2014/main" val="793691948"/>
                    </a:ext>
                  </a:extLst>
                </a:gridCol>
                <a:gridCol w="367322">
                  <a:extLst>
                    <a:ext uri="{9D8B030D-6E8A-4147-A177-3AD203B41FA5}">
                      <a16:colId xmlns:a16="http://schemas.microsoft.com/office/drawing/2014/main" val="1125311140"/>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78247505"/>
                  </a:ext>
                </a:extLst>
              </a:tr>
              <a:tr h="186519">
                <a:tc>
                  <a:txBody>
                    <a:bodyPr/>
                    <a:lstStyle/>
                    <a:p>
                      <a:pPr algn="l" fontAlgn="b"/>
                      <a:r>
                        <a:rPr lang="da-DK" sz="700" b="1" u="none" strike="noStrike" dirty="0">
                          <a:effectLst/>
                        </a:rPr>
                        <a:t>9 Bekymret for dine børn mht. bolig?</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127317815"/>
                  </a:ext>
                </a:extLst>
              </a:tr>
              <a:tr h="103049">
                <a:tc>
                  <a:txBody>
                    <a:bodyPr/>
                    <a:lstStyle/>
                    <a:p>
                      <a:pPr algn="l" fontAlgn="b"/>
                      <a:r>
                        <a:rPr lang="da-DK" sz="700" u="none" strike="noStrike">
                          <a:effectLst/>
                        </a:rPr>
                        <a:t>Ja</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46,9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000980857"/>
                  </a:ext>
                </a:extLst>
              </a:tr>
              <a:tr h="103049">
                <a:tc>
                  <a:txBody>
                    <a:bodyPr/>
                    <a:lstStyle/>
                    <a:p>
                      <a:pPr algn="l" fontAlgn="b"/>
                      <a:r>
                        <a:rPr lang="da-DK" sz="700" u="none" strike="noStrike">
                          <a:effectLst/>
                        </a:rPr>
                        <a:t>Nej</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100</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367390878"/>
                  </a:ext>
                </a:extLst>
              </a:tr>
            </a:tbl>
          </a:graphicData>
        </a:graphic>
      </p:graphicFrame>
      <p:sp>
        <p:nvSpPr>
          <p:cNvPr id="18" name="Tekstfelt 17">
            <a:extLst>
              <a:ext uri="{FF2B5EF4-FFF2-40B4-BE49-F238E27FC236}">
                <a16:creationId xmlns:a16="http://schemas.microsoft.com/office/drawing/2014/main" id="{859212CD-0B79-44E5-A22B-B34B8E0A8B42}"/>
              </a:ext>
            </a:extLst>
          </p:cNvPr>
          <p:cNvSpPr txBox="1"/>
          <p:nvPr/>
        </p:nvSpPr>
        <p:spPr>
          <a:xfrm>
            <a:off x="2051720" y="116633"/>
            <a:ext cx="6048672" cy="1862176"/>
          </a:xfrm>
          <a:prstGeom prst="rect">
            <a:avLst/>
          </a:prstGeom>
          <a:noFill/>
        </p:spPr>
        <p:txBody>
          <a:bodyPr wrap="square" rtlCol="0">
            <a:spAutoFit/>
          </a:bodyPr>
          <a:lstStyle/>
          <a:p>
            <a:pPr>
              <a:lnSpc>
                <a:spcPct val="107000"/>
              </a:lnSpc>
              <a:spcAft>
                <a:spcPts val="800"/>
              </a:spcAft>
            </a:pPr>
            <a:r>
              <a:rPr lang="da-DK" sz="1200" dirty="0">
                <a:latin typeface="Calibri" panose="020F0502020204030204" pitchFamily="34" charset="0"/>
                <a:cs typeface="Times New Roman" panose="02020603050405020304" pitchFamily="18" charset="0"/>
              </a:rPr>
              <a:t>En gennemsnitlig lille </a:t>
            </a:r>
            <a:r>
              <a:rPr lang="da-DK" sz="1200" u="sng" dirty="0">
                <a:latin typeface="Calibri" panose="020F0502020204030204" pitchFamily="34" charset="0"/>
                <a:cs typeface="Times New Roman" panose="02020603050405020304" pitchFamily="18" charset="0"/>
              </a:rPr>
              <a:t>ejerbolig</a:t>
            </a:r>
            <a:r>
              <a:rPr lang="da-DK" sz="1200" dirty="0">
                <a:latin typeface="Calibri" panose="020F0502020204030204" pitchFamily="34" charset="0"/>
                <a:cs typeface="Times New Roman" panose="02020603050405020304" pitchFamily="18" charset="0"/>
              </a:rPr>
              <a:t> på 80 kvadratmeter i 5000 Odense C i 2020 kostede ifølge beregninger foretaget på baggrund af tal fra Danmark Boligmarkedsstatistik gennemsnitligt cirka 1,9 millioner kroner.</a:t>
            </a:r>
            <a:br>
              <a:rPr lang="da-DK" sz="1200" dirty="0">
                <a:latin typeface="Calibri" panose="020F0502020204030204" pitchFamily="34" charset="0"/>
                <a:cs typeface="Times New Roman" panose="02020603050405020304" pitchFamily="18" charset="0"/>
              </a:rPr>
            </a:br>
            <a:r>
              <a:rPr lang="da-DK" sz="1200" dirty="0">
                <a:latin typeface="Calibri" panose="020F0502020204030204" pitchFamily="34" charset="0"/>
                <a:cs typeface="Times New Roman" panose="02020603050405020304" pitchFamily="18" charset="0"/>
              </a:rPr>
              <a:t>En </a:t>
            </a:r>
            <a:r>
              <a:rPr lang="da-DK" sz="1200" u="sng" dirty="0">
                <a:latin typeface="Calibri" panose="020F0502020204030204" pitchFamily="34" charset="0"/>
                <a:cs typeface="Times New Roman" panose="02020603050405020304" pitchFamily="18" charset="0"/>
              </a:rPr>
              <a:t>leje-lejlighed</a:t>
            </a:r>
            <a:r>
              <a:rPr lang="da-DK" sz="1200" dirty="0">
                <a:latin typeface="Calibri" panose="020F0502020204030204" pitchFamily="34" charset="0"/>
                <a:cs typeface="Times New Roman" panose="02020603050405020304" pitchFamily="18" charset="0"/>
              </a:rPr>
              <a:t> på 80 kvadratmeter koster i gennemsnit over 6.700 kroner i månedlig husleje.</a:t>
            </a:r>
            <a:br>
              <a:rPr lang="da-DK" sz="1200" dirty="0">
                <a:latin typeface="Calibri" panose="020F0502020204030204" pitchFamily="34" charset="0"/>
                <a:cs typeface="Times New Roman" panose="02020603050405020304" pitchFamily="18" charset="0"/>
              </a:rPr>
            </a:br>
            <a:r>
              <a:rPr lang="da-DK" sz="1200" dirty="0">
                <a:latin typeface="Calibri" panose="020F0502020204030204" pitchFamily="34" charset="0"/>
                <a:cs typeface="Times New Roman" panose="02020603050405020304" pitchFamily="18" charset="0"/>
              </a:rPr>
              <a:t>Nyopførte </a:t>
            </a:r>
            <a:r>
              <a:rPr lang="da-DK" sz="1200" u="sng" dirty="0">
                <a:latin typeface="Calibri" panose="020F0502020204030204" pitchFamily="34" charset="0"/>
                <a:cs typeface="Times New Roman" panose="02020603050405020304" pitchFamily="18" charset="0"/>
              </a:rPr>
              <a:t>leje-lejligheder</a:t>
            </a:r>
            <a:r>
              <a:rPr lang="da-DK" sz="1200" dirty="0">
                <a:latin typeface="Calibri" panose="020F0502020204030204" pitchFamily="34" charset="0"/>
                <a:cs typeface="Times New Roman" panose="02020603050405020304" pitchFamily="18" charset="0"/>
              </a:rPr>
              <a:t> på 80 kvadratmeter koster 7.800 kroner i husleje hos en privat udlejer i Odense.</a:t>
            </a:r>
            <a:br>
              <a:rPr lang="da-DK" sz="1200" dirty="0">
                <a:latin typeface="Calibri" panose="020F0502020204030204" pitchFamily="34" charset="0"/>
                <a:cs typeface="Times New Roman" panose="02020603050405020304" pitchFamily="18" charset="0"/>
              </a:rPr>
            </a:br>
            <a:r>
              <a:rPr lang="da-DK" sz="1200" dirty="0">
                <a:latin typeface="Calibri" panose="020F0502020204030204" pitchFamily="34" charset="0"/>
                <a:cs typeface="Times New Roman" panose="02020603050405020304" pitchFamily="18" charset="0"/>
              </a:rPr>
              <a:t>I Odense Kommune er priserne på ejerlejligheder de seneste fem år steget med 40 procent. Fortsætter udviklingen, bliver det endnu sværere for politibetjente, skolelærere, sygeplejersker og andre med almindelige indkomster at betale, hvad det koster.</a:t>
            </a:r>
          </a:p>
        </p:txBody>
      </p:sp>
    </p:spTree>
    <p:extLst>
      <p:ext uri="{BB962C8B-B14F-4D97-AF65-F5344CB8AC3E}">
        <p14:creationId xmlns:p14="http://schemas.microsoft.com/office/powerpoint/2010/main" val="167699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8565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10. Frygter du, at de stigende boligpriser i Odense på et tidspunkt kan medføre, at du eller andre, du holder af, bliver nød til at flytte fra kommunen?</a:t>
            </a:r>
          </a:p>
        </p:txBody>
      </p:sp>
      <p:sp>
        <p:nvSpPr>
          <p:cNvPr id="11" name="Rektangel 10"/>
          <p:cNvSpPr/>
          <p:nvPr/>
        </p:nvSpPr>
        <p:spPr>
          <a:xfrm>
            <a:off x="107504" y="1952836"/>
            <a:ext cx="1872208" cy="3429872"/>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frygter, at de eller andre nære må flytte fra kommunen pga. stigende boligpriser. Af figuren fremgår det, at i 44,4 % af deltagerne frygter, at måtte flytte.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12</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3" name="Diagram 12">
            <a:extLst>
              <a:ext uri="{FF2B5EF4-FFF2-40B4-BE49-F238E27FC236}">
                <a16:creationId xmlns:a16="http://schemas.microsoft.com/office/drawing/2014/main" id="{A148BBEA-76FC-47B5-B857-7FD3CD5E88D4}"/>
              </a:ext>
            </a:extLst>
          </p:cNvPr>
          <p:cNvGraphicFramePr>
            <a:graphicFrameLocks/>
          </p:cNvGraphicFramePr>
          <p:nvPr>
            <p:extLst>
              <p:ext uri="{D42A27DB-BD31-4B8C-83A1-F6EECF244321}">
                <p14:modId xmlns:p14="http://schemas.microsoft.com/office/powerpoint/2010/main" val="4051612290"/>
              </p:ext>
            </p:extLst>
          </p:nvPr>
        </p:nvGraphicFramePr>
        <p:xfrm>
          <a:off x="2124074" y="548680"/>
          <a:ext cx="6696397" cy="48340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el 2">
            <a:extLst>
              <a:ext uri="{FF2B5EF4-FFF2-40B4-BE49-F238E27FC236}">
                <a16:creationId xmlns:a16="http://schemas.microsoft.com/office/drawing/2014/main" id="{EB75550F-0EA4-456E-AA10-A198B1023338}"/>
              </a:ext>
            </a:extLst>
          </p:cNvPr>
          <p:cNvGraphicFramePr>
            <a:graphicFrameLocks noGrp="1"/>
          </p:cNvGraphicFramePr>
          <p:nvPr>
            <p:extLst>
              <p:ext uri="{D42A27DB-BD31-4B8C-83A1-F6EECF244321}">
                <p14:modId xmlns:p14="http://schemas.microsoft.com/office/powerpoint/2010/main" val="3811741127"/>
              </p:ext>
            </p:extLst>
          </p:nvPr>
        </p:nvGraphicFramePr>
        <p:xfrm>
          <a:off x="107504" y="5533006"/>
          <a:ext cx="8712968" cy="554008"/>
        </p:xfrm>
        <a:graphic>
          <a:graphicData uri="http://schemas.openxmlformats.org/drawingml/2006/table">
            <a:tbl>
              <a:tblPr>
                <a:tableStyleId>{5C22544A-7EE6-4342-B048-85BDC9FD1C3A}</a:tableStyleId>
              </a:tblPr>
              <a:tblGrid>
                <a:gridCol w="2156900">
                  <a:extLst>
                    <a:ext uri="{9D8B030D-6E8A-4147-A177-3AD203B41FA5}">
                      <a16:colId xmlns:a16="http://schemas.microsoft.com/office/drawing/2014/main" val="282179970"/>
                    </a:ext>
                  </a:extLst>
                </a:gridCol>
                <a:gridCol w="364226">
                  <a:extLst>
                    <a:ext uri="{9D8B030D-6E8A-4147-A177-3AD203B41FA5}">
                      <a16:colId xmlns:a16="http://schemas.microsoft.com/office/drawing/2014/main" val="3582011691"/>
                    </a:ext>
                  </a:extLst>
                </a:gridCol>
                <a:gridCol w="364226">
                  <a:extLst>
                    <a:ext uri="{9D8B030D-6E8A-4147-A177-3AD203B41FA5}">
                      <a16:colId xmlns:a16="http://schemas.microsoft.com/office/drawing/2014/main" val="3289209802"/>
                    </a:ext>
                  </a:extLst>
                </a:gridCol>
                <a:gridCol w="364226">
                  <a:extLst>
                    <a:ext uri="{9D8B030D-6E8A-4147-A177-3AD203B41FA5}">
                      <a16:colId xmlns:a16="http://schemas.microsoft.com/office/drawing/2014/main" val="3874981021"/>
                    </a:ext>
                  </a:extLst>
                </a:gridCol>
                <a:gridCol w="364226">
                  <a:extLst>
                    <a:ext uri="{9D8B030D-6E8A-4147-A177-3AD203B41FA5}">
                      <a16:colId xmlns:a16="http://schemas.microsoft.com/office/drawing/2014/main" val="4111596693"/>
                    </a:ext>
                  </a:extLst>
                </a:gridCol>
                <a:gridCol w="364226">
                  <a:extLst>
                    <a:ext uri="{9D8B030D-6E8A-4147-A177-3AD203B41FA5}">
                      <a16:colId xmlns:a16="http://schemas.microsoft.com/office/drawing/2014/main" val="747303205"/>
                    </a:ext>
                  </a:extLst>
                </a:gridCol>
                <a:gridCol w="364226">
                  <a:extLst>
                    <a:ext uri="{9D8B030D-6E8A-4147-A177-3AD203B41FA5}">
                      <a16:colId xmlns:a16="http://schemas.microsoft.com/office/drawing/2014/main" val="1085107044"/>
                    </a:ext>
                  </a:extLst>
                </a:gridCol>
                <a:gridCol w="364226">
                  <a:extLst>
                    <a:ext uri="{9D8B030D-6E8A-4147-A177-3AD203B41FA5}">
                      <a16:colId xmlns:a16="http://schemas.microsoft.com/office/drawing/2014/main" val="2319162007"/>
                    </a:ext>
                  </a:extLst>
                </a:gridCol>
                <a:gridCol w="364226">
                  <a:extLst>
                    <a:ext uri="{9D8B030D-6E8A-4147-A177-3AD203B41FA5}">
                      <a16:colId xmlns:a16="http://schemas.microsoft.com/office/drawing/2014/main" val="2243316479"/>
                    </a:ext>
                  </a:extLst>
                </a:gridCol>
                <a:gridCol w="364226">
                  <a:extLst>
                    <a:ext uri="{9D8B030D-6E8A-4147-A177-3AD203B41FA5}">
                      <a16:colId xmlns:a16="http://schemas.microsoft.com/office/drawing/2014/main" val="3705178687"/>
                    </a:ext>
                  </a:extLst>
                </a:gridCol>
                <a:gridCol w="364226">
                  <a:extLst>
                    <a:ext uri="{9D8B030D-6E8A-4147-A177-3AD203B41FA5}">
                      <a16:colId xmlns:a16="http://schemas.microsoft.com/office/drawing/2014/main" val="3919115813"/>
                    </a:ext>
                  </a:extLst>
                </a:gridCol>
                <a:gridCol w="364226">
                  <a:extLst>
                    <a:ext uri="{9D8B030D-6E8A-4147-A177-3AD203B41FA5}">
                      <a16:colId xmlns:a16="http://schemas.microsoft.com/office/drawing/2014/main" val="2033111358"/>
                    </a:ext>
                  </a:extLst>
                </a:gridCol>
                <a:gridCol w="364226">
                  <a:extLst>
                    <a:ext uri="{9D8B030D-6E8A-4147-A177-3AD203B41FA5}">
                      <a16:colId xmlns:a16="http://schemas.microsoft.com/office/drawing/2014/main" val="864822304"/>
                    </a:ext>
                  </a:extLst>
                </a:gridCol>
                <a:gridCol w="364226">
                  <a:extLst>
                    <a:ext uri="{9D8B030D-6E8A-4147-A177-3AD203B41FA5}">
                      <a16:colId xmlns:a16="http://schemas.microsoft.com/office/drawing/2014/main" val="2167136469"/>
                    </a:ext>
                  </a:extLst>
                </a:gridCol>
                <a:gridCol w="364226">
                  <a:extLst>
                    <a:ext uri="{9D8B030D-6E8A-4147-A177-3AD203B41FA5}">
                      <a16:colId xmlns:a16="http://schemas.microsoft.com/office/drawing/2014/main" val="4217962175"/>
                    </a:ext>
                  </a:extLst>
                </a:gridCol>
                <a:gridCol w="364226">
                  <a:extLst>
                    <a:ext uri="{9D8B030D-6E8A-4147-A177-3AD203B41FA5}">
                      <a16:colId xmlns:a16="http://schemas.microsoft.com/office/drawing/2014/main" val="713839905"/>
                    </a:ext>
                  </a:extLst>
                </a:gridCol>
                <a:gridCol w="364226">
                  <a:extLst>
                    <a:ext uri="{9D8B030D-6E8A-4147-A177-3AD203B41FA5}">
                      <a16:colId xmlns:a16="http://schemas.microsoft.com/office/drawing/2014/main" val="1728860605"/>
                    </a:ext>
                  </a:extLst>
                </a:gridCol>
                <a:gridCol w="364226">
                  <a:extLst>
                    <a:ext uri="{9D8B030D-6E8A-4147-A177-3AD203B41FA5}">
                      <a16:colId xmlns:a16="http://schemas.microsoft.com/office/drawing/2014/main" val="262342438"/>
                    </a:ext>
                  </a:extLst>
                </a:gridCol>
                <a:gridCol w="364226">
                  <a:extLst>
                    <a:ext uri="{9D8B030D-6E8A-4147-A177-3AD203B41FA5}">
                      <a16:colId xmlns:a16="http://schemas.microsoft.com/office/drawing/2014/main" val="111275183"/>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228969498"/>
                  </a:ext>
                </a:extLst>
              </a:tr>
              <a:tr h="186519">
                <a:tc>
                  <a:txBody>
                    <a:bodyPr/>
                    <a:lstStyle/>
                    <a:p>
                      <a:pPr algn="l" fontAlgn="b"/>
                      <a:r>
                        <a:rPr lang="da-DK" sz="700" b="1" u="none" strike="noStrike" dirty="0">
                          <a:effectLst/>
                        </a:rPr>
                        <a:t>10 Frygter du at måtte flytte fra Odense</a:t>
                      </a:r>
                      <a:r>
                        <a:rPr lang="da-DK" sz="700" u="none" strike="noStrike" dirty="0">
                          <a:effectLst/>
                        </a:rPr>
                        <a:t>?</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085998145"/>
                  </a:ext>
                </a:extLst>
              </a:tr>
              <a:tr h="103049">
                <a:tc>
                  <a:txBody>
                    <a:bodyPr/>
                    <a:lstStyle/>
                    <a:p>
                      <a:pPr algn="l" fontAlgn="b"/>
                      <a:r>
                        <a:rPr lang="da-DK" sz="700" u="none" strike="noStrike">
                          <a:effectLst/>
                        </a:rPr>
                        <a:t>Ja</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56,6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27,1</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099715923"/>
                  </a:ext>
                </a:extLst>
              </a:tr>
              <a:tr h="103049">
                <a:tc>
                  <a:txBody>
                    <a:bodyPr/>
                    <a:lstStyle/>
                    <a:p>
                      <a:pPr algn="l" fontAlgn="b"/>
                      <a:r>
                        <a:rPr lang="da-DK" sz="700" u="none" strike="noStrike">
                          <a:effectLst/>
                        </a:rPr>
                        <a:t>Nej</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46,6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79,3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72,9</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322273673"/>
                  </a:ext>
                </a:extLst>
              </a:tr>
            </a:tbl>
          </a:graphicData>
        </a:graphic>
      </p:graphicFrame>
    </p:spTree>
    <p:extLst>
      <p:ext uri="{BB962C8B-B14F-4D97-AF65-F5344CB8AC3E}">
        <p14:creationId xmlns:p14="http://schemas.microsoft.com/office/powerpoint/2010/main" val="181906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11. Er du skrevet op til en almen bolig?</a:t>
            </a:r>
          </a:p>
        </p:txBody>
      </p:sp>
      <p:sp>
        <p:nvSpPr>
          <p:cNvPr id="11" name="Rektangel 10"/>
          <p:cNvSpPr/>
          <p:nvPr/>
        </p:nvSpPr>
        <p:spPr>
          <a:xfrm>
            <a:off x="107504" y="1700808"/>
            <a:ext cx="1872208" cy="3696952"/>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09320"/>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skrevet op til en almen bolig. Af figuren fremgår det, at 30,2 % af deltagerne fra Odense Kommune er skrevet op til en almen bolig.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7" name="Tekstfelt 16">
            <a:extLst>
              <a:ext uri="{FF2B5EF4-FFF2-40B4-BE49-F238E27FC236}">
                <a16:creationId xmlns:a16="http://schemas.microsoft.com/office/drawing/2014/main" id="{196E3F8A-408B-4A19-A131-36DED175BE4B}"/>
              </a:ext>
            </a:extLst>
          </p:cNvPr>
          <p:cNvSpPr txBox="1"/>
          <p:nvPr/>
        </p:nvSpPr>
        <p:spPr>
          <a:xfrm>
            <a:off x="2051720" y="116633"/>
            <a:ext cx="6048672" cy="1234697"/>
          </a:xfrm>
          <a:prstGeom prst="rect">
            <a:avLst/>
          </a:prstGeom>
          <a:noFill/>
        </p:spPr>
        <p:txBody>
          <a:bodyPr wrap="square" rtlCol="0">
            <a:spAutoFit/>
          </a:bodyPr>
          <a:lstStyle/>
          <a:p>
            <a:pPr>
              <a:lnSpc>
                <a:spcPct val="107000"/>
              </a:lnSpc>
              <a:spcAft>
                <a:spcPts val="800"/>
              </a:spcAft>
            </a:pPr>
            <a:r>
              <a:rPr lang="da-DK" sz="1400" dirty="0">
                <a:latin typeface="Calibri" panose="020F0502020204030204" pitchFamily="34" charset="0"/>
                <a:cs typeface="Times New Roman" panose="02020603050405020304" pitchFamily="18" charset="0"/>
              </a:rPr>
              <a:t>I Odense er der 25.000 almene boliger, som kan lejes til en helt anden pris. Hos en almen boligforening koster en lejlighed på 80 kvadratmeter ca. 4.800 kroner. Det er over 30 procent billigere end boligerne, der udlejes privat. </a:t>
            </a:r>
            <a:br>
              <a:rPr lang="da-DK" sz="1400" dirty="0">
                <a:latin typeface="Calibri" panose="020F0502020204030204" pitchFamily="34" charset="0"/>
                <a:cs typeface="Times New Roman" panose="02020603050405020304" pitchFamily="18" charset="0"/>
              </a:rPr>
            </a:br>
            <a:r>
              <a:rPr lang="da-DK" sz="1400" dirty="0">
                <a:latin typeface="Calibri" panose="020F0502020204030204" pitchFamily="34" charset="0"/>
                <a:cs typeface="Times New Roman" panose="02020603050405020304" pitchFamily="18" charset="0"/>
              </a:rPr>
              <a:t>Men der er fra et halvt års til mange års ventetid p- at kunne flytte ind i de almene boliger.</a:t>
            </a:r>
          </a:p>
        </p:txBody>
      </p:sp>
      <p:graphicFrame>
        <p:nvGraphicFramePr>
          <p:cNvPr id="13" name="Diagram 12">
            <a:extLst>
              <a:ext uri="{FF2B5EF4-FFF2-40B4-BE49-F238E27FC236}">
                <a16:creationId xmlns:a16="http://schemas.microsoft.com/office/drawing/2014/main" id="{24DB13E3-D592-47BC-949C-4BC5056046E1}"/>
              </a:ext>
            </a:extLst>
          </p:cNvPr>
          <p:cNvGraphicFramePr>
            <a:graphicFrameLocks/>
          </p:cNvGraphicFramePr>
          <p:nvPr>
            <p:extLst>
              <p:ext uri="{D42A27DB-BD31-4B8C-83A1-F6EECF244321}">
                <p14:modId xmlns:p14="http://schemas.microsoft.com/office/powerpoint/2010/main" val="1758280448"/>
              </p:ext>
            </p:extLst>
          </p:nvPr>
        </p:nvGraphicFramePr>
        <p:xfrm>
          <a:off x="2127538" y="1459342"/>
          <a:ext cx="6134100" cy="39384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el 2">
            <a:extLst>
              <a:ext uri="{FF2B5EF4-FFF2-40B4-BE49-F238E27FC236}">
                <a16:creationId xmlns:a16="http://schemas.microsoft.com/office/drawing/2014/main" id="{F52B7696-542F-45F7-8900-E28965B3B9D5}"/>
              </a:ext>
            </a:extLst>
          </p:cNvPr>
          <p:cNvGraphicFramePr>
            <a:graphicFrameLocks noGrp="1"/>
          </p:cNvGraphicFramePr>
          <p:nvPr>
            <p:extLst>
              <p:ext uri="{D42A27DB-BD31-4B8C-83A1-F6EECF244321}">
                <p14:modId xmlns:p14="http://schemas.microsoft.com/office/powerpoint/2010/main" val="3282125518"/>
              </p:ext>
            </p:extLst>
          </p:nvPr>
        </p:nvGraphicFramePr>
        <p:xfrm>
          <a:off x="107502" y="5576536"/>
          <a:ext cx="8640962" cy="554008"/>
        </p:xfrm>
        <a:graphic>
          <a:graphicData uri="http://schemas.openxmlformats.org/drawingml/2006/table">
            <a:tbl>
              <a:tblPr>
                <a:tableStyleId>{5C22544A-7EE6-4342-B048-85BDC9FD1C3A}</a:tableStyleId>
              </a:tblPr>
              <a:tblGrid>
                <a:gridCol w="2139074">
                  <a:extLst>
                    <a:ext uri="{9D8B030D-6E8A-4147-A177-3AD203B41FA5}">
                      <a16:colId xmlns:a16="http://schemas.microsoft.com/office/drawing/2014/main" val="3915685221"/>
                    </a:ext>
                  </a:extLst>
                </a:gridCol>
                <a:gridCol w="361216">
                  <a:extLst>
                    <a:ext uri="{9D8B030D-6E8A-4147-A177-3AD203B41FA5}">
                      <a16:colId xmlns:a16="http://schemas.microsoft.com/office/drawing/2014/main" val="1407848232"/>
                    </a:ext>
                  </a:extLst>
                </a:gridCol>
                <a:gridCol w="361216">
                  <a:extLst>
                    <a:ext uri="{9D8B030D-6E8A-4147-A177-3AD203B41FA5}">
                      <a16:colId xmlns:a16="http://schemas.microsoft.com/office/drawing/2014/main" val="2223105513"/>
                    </a:ext>
                  </a:extLst>
                </a:gridCol>
                <a:gridCol w="361216">
                  <a:extLst>
                    <a:ext uri="{9D8B030D-6E8A-4147-A177-3AD203B41FA5}">
                      <a16:colId xmlns:a16="http://schemas.microsoft.com/office/drawing/2014/main" val="1765935356"/>
                    </a:ext>
                  </a:extLst>
                </a:gridCol>
                <a:gridCol w="361216">
                  <a:extLst>
                    <a:ext uri="{9D8B030D-6E8A-4147-A177-3AD203B41FA5}">
                      <a16:colId xmlns:a16="http://schemas.microsoft.com/office/drawing/2014/main" val="1424620051"/>
                    </a:ext>
                  </a:extLst>
                </a:gridCol>
                <a:gridCol w="361216">
                  <a:extLst>
                    <a:ext uri="{9D8B030D-6E8A-4147-A177-3AD203B41FA5}">
                      <a16:colId xmlns:a16="http://schemas.microsoft.com/office/drawing/2014/main" val="574766186"/>
                    </a:ext>
                  </a:extLst>
                </a:gridCol>
                <a:gridCol w="361216">
                  <a:extLst>
                    <a:ext uri="{9D8B030D-6E8A-4147-A177-3AD203B41FA5}">
                      <a16:colId xmlns:a16="http://schemas.microsoft.com/office/drawing/2014/main" val="2275770535"/>
                    </a:ext>
                  </a:extLst>
                </a:gridCol>
                <a:gridCol w="361216">
                  <a:extLst>
                    <a:ext uri="{9D8B030D-6E8A-4147-A177-3AD203B41FA5}">
                      <a16:colId xmlns:a16="http://schemas.microsoft.com/office/drawing/2014/main" val="1498931586"/>
                    </a:ext>
                  </a:extLst>
                </a:gridCol>
                <a:gridCol w="361216">
                  <a:extLst>
                    <a:ext uri="{9D8B030D-6E8A-4147-A177-3AD203B41FA5}">
                      <a16:colId xmlns:a16="http://schemas.microsoft.com/office/drawing/2014/main" val="399068811"/>
                    </a:ext>
                  </a:extLst>
                </a:gridCol>
                <a:gridCol w="361216">
                  <a:extLst>
                    <a:ext uri="{9D8B030D-6E8A-4147-A177-3AD203B41FA5}">
                      <a16:colId xmlns:a16="http://schemas.microsoft.com/office/drawing/2014/main" val="1898708217"/>
                    </a:ext>
                  </a:extLst>
                </a:gridCol>
                <a:gridCol w="361216">
                  <a:extLst>
                    <a:ext uri="{9D8B030D-6E8A-4147-A177-3AD203B41FA5}">
                      <a16:colId xmlns:a16="http://schemas.microsoft.com/office/drawing/2014/main" val="529846220"/>
                    </a:ext>
                  </a:extLst>
                </a:gridCol>
                <a:gridCol w="361216">
                  <a:extLst>
                    <a:ext uri="{9D8B030D-6E8A-4147-A177-3AD203B41FA5}">
                      <a16:colId xmlns:a16="http://schemas.microsoft.com/office/drawing/2014/main" val="1830793091"/>
                    </a:ext>
                  </a:extLst>
                </a:gridCol>
                <a:gridCol w="361216">
                  <a:extLst>
                    <a:ext uri="{9D8B030D-6E8A-4147-A177-3AD203B41FA5}">
                      <a16:colId xmlns:a16="http://schemas.microsoft.com/office/drawing/2014/main" val="3268520643"/>
                    </a:ext>
                  </a:extLst>
                </a:gridCol>
                <a:gridCol w="361216">
                  <a:extLst>
                    <a:ext uri="{9D8B030D-6E8A-4147-A177-3AD203B41FA5}">
                      <a16:colId xmlns:a16="http://schemas.microsoft.com/office/drawing/2014/main" val="1328638638"/>
                    </a:ext>
                  </a:extLst>
                </a:gridCol>
                <a:gridCol w="361216">
                  <a:extLst>
                    <a:ext uri="{9D8B030D-6E8A-4147-A177-3AD203B41FA5}">
                      <a16:colId xmlns:a16="http://schemas.microsoft.com/office/drawing/2014/main" val="3852866601"/>
                    </a:ext>
                  </a:extLst>
                </a:gridCol>
                <a:gridCol w="361216">
                  <a:extLst>
                    <a:ext uri="{9D8B030D-6E8A-4147-A177-3AD203B41FA5}">
                      <a16:colId xmlns:a16="http://schemas.microsoft.com/office/drawing/2014/main" val="3415224940"/>
                    </a:ext>
                  </a:extLst>
                </a:gridCol>
                <a:gridCol w="361216">
                  <a:extLst>
                    <a:ext uri="{9D8B030D-6E8A-4147-A177-3AD203B41FA5}">
                      <a16:colId xmlns:a16="http://schemas.microsoft.com/office/drawing/2014/main" val="1792654226"/>
                    </a:ext>
                  </a:extLst>
                </a:gridCol>
                <a:gridCol w="361216">
                  <a:extLst>
                    <a:ext uri="{9D8B030D-6E8A-4147-A177-3AD203B41FA5}">
                      <a16:colId xmlns:a16="http://schemas.microsoft.com/office/drawing/2014/main" val="3467887710"/>
                    </a:ext>
                  </a:extLst>
                </a:gridCol>
                <a:gridCol w="361216">
                  <a:extLst>
                    <a:ext uri="{9D8B030D-6E8A-4147-A177-3AD203B41FA5}">
                      <a16:colId xmlns:a16="http://schemas.microsoft.com/office/drawing/2014/main" val="2765524064"/>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203656648"/>
                  </a:ext>
                </a:extLst>
              </a:tr>
              <a:tr h="186519">
                <a:tc>
                  <a:txBody>
                    <a:bodyPr/>
                    <a:lstStyle/>
                    <a:p>
                      <a:pPr algn="l" fontAlgn="b"/>
                      <a:r>
                        <a:rPr lang="da-DK" sz="700" b="1" u="none" strike="noStrike" dirty="0">
                          <a:effectLst/>
                        </a:rPr>
                        <a:t>11 Er du skrevet op til en almen bolig?</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941971789"/>
                  </a:ext>
                </a:extLst>
              </a:tr>
              <a:tr h="103049">
                <a:tc>
                  <a:txBody>
                    <a:bodyPr/>
                    <a:lstStyle/>
                    <a:p>
                      <a:pPr algn="l" fontAlgn="b"/>
                      <a:r>
                        <a:rPr lang="da-DK" sz="700" u="none" strike="noStrike">
                          <a:effectLst/>
                        </a:rPr>
                        <a:t>Ja</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959980412"/>
                  </a:ext>
                </a:extLst>
              </a:tr>
              <a:tr h="103049">
                <a:tc>
                  <a:txBody>
                    <a:bodyPr/>
                    <a:lstStyle/>
                    <a:p>
                      <a:pPr algn="l" fontAlgn="b"/>
                      <a:r>
                        <a:rPr lang="da-DK" sz="700" u="none" strike="noStrike">
                          <a:effectLst/>
                        </a:rPr>
                        <a:t>Nej</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58,7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82</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44891613"/>
                  </a:ext>
                </a:extLst>
              </a:tr>
            </a:tbl>
          </a:graphicData>
        </a:graphic>
      </p:graphicFrame>
    </p:spTree>
    <p:extLst>
      <p:ext uri="{BB962C8B-B14F-4D97-AF65-F5344CB8AC3E}">
        <p14:creationId xmlns:p14="http://schemas.microsoft.com/office/powerpoint/2010/main" val="167699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12. Hvad synes du om ventetiderne på almene boliger?</a:t>
            </a:r>
          </a:p>
        </p:txBody>
      </p:sp>
      <p:sp>
        <p:nvSpPr>
          <p:cNvPr id="11" name="Rektangel 10"/>
          <p:cNvSpPr/>
          <p:nvPr/>
        </p:nvSpPr>
        <p:spPr>
          <a:xfrm>
            <a:off x="107504" y="1700808"/>
            <a:ext cx="1872208" cy="3528391"/>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09320"/>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deltagernes vurdering af ventetiden på almene boliger. Af figuren fremgår det, at 69,8 % af deltagerne fra Odense Kommune synes, at ventetiden er for lang.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7" name="Diagram 16">
            <a:extLst>
              <a:ext uri="{FF2B5EF4-FFF2-40B4-BE49-F238E27FC236}">
                <a16:creationId xmlns:a16="http://schemas.microsoft.com/office/drawing/2014/main" id="{A19F82FC-61E4-4323-B3BE-6CE6C8D634B3}"/>
              </a:ext>
            </a:extLst>
          </p:cNvPr>
          <p:cNvGraphicFramePr>
            <a:graphicFrameLocks/>
          </p:cNvGraphicFramePr>
          <p:nvPr>
            <p:extLst>
              <p:ext uri="{D42A27DB-BD31-4B8C-83A1-F6EECF244321}">
                <p14:modId xmlns:p14="http://schemas.microsoft.com/office/powerpoint/2010/main" val="4230534382"/>
              </p:ext>
            </p:extLst>
          </p:nvPr>
        </p:nvGraphicFramePr>
        <p:xfrm>
          <a:off x="2130314" y="476672"/>
          <a:ext cx="6690158" cy="45388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el 3">
            <a:extLst>
              <a:ext uri="{FF2B5EF4-FFF2-40B4-BE49-F238E27FC236}">
                <a16:creationId xmlns:a16="http://schemas.microsoft.com/office/drawing/2014/main" id="{CBF79E5F-E30A-4908-B79B-27156650E466}"/>
              </a:ext>
            </a:extLst>
          </p:cNvPr>
          <p:cNvGraphicFramePr>
            <a:graphicFrameLocks noGrp="1"/>
          </p:cNvGraphicFramePr>
          <p:nvPr>
            <p:extLst>
              <p:ext uri="{D42A27DB-BD31-4B8C-83A1-F6EECF244321}">
                <p14:modId xmlns:p14="http://schemas.microsoft.com/office/powerpoint/2010/main" val="3520824037"/>
              </p:ext>
            </p:extLst>
          </p:nvPr>
        </p:nvGraphicFramePr>
        <p:xfrm>
          <a:off x="107504" y="5396071"/>
          <a:ext cx="8712968" cy="665840"/>
        </p:xfrm>
        <a:graphic>
          <a:graphicData uri="http://schemas.openxmlformats.org/drawingml/2006/table">
            <a:tbl>
              <a:tblPr>
                <a:tableStyleId>{5C22544A-7EE6-4342-B048-85BDC9FD1C3A}</a:tableStyleId>
              </a:tblPr>
              <a:tblGrid>
                <a:gridCol w="2156900">
                  <a:extLst>
                    <a:ext uri="{9D8B030D-6E8A-4147-A177-3AD203B41FA5}">
                      <a16:colId xmlns:a16="http://schemas.microsoft.com/office/drawing/2014/main" val="2139087999"/>
                    </a:ext>
                  </a:extLst>
                </a:gridCol>
                <a:gridCol w="364226">
                  <a:extLst>
                    <a:ext uri="{9D8B030D-6E8A-4147-A177-3AD203B41FA5}">
                      <a16:colId xmlns:a16="http://schemas.microsoft.com/office/drawing/2014/main" val="668393477"/>
                    </a:ext>
                  </a:extLst>
                </a:gridCol>
                <a:gridCol w="364226">
                  <a:extLst>
                    <a:ext uri="{9D8B030D-6E8A-4147-A177-3AD203B41FA5}">
                      <a16:colId xmlns:a16="http://schemas.microsoft.com/office/drawing/2014/main" val="4278462645"/>
                    </a:ext>
                  </a:extLst>
                </a:gridCol>
                <a:gridCol w="364226">
                  <a:extLst>
                    <a:ext uri="{9D8B030D-6E8A-4147-A177-3AD203B41FA5}">
                      <a16:colId xmlns:a16="http://schemas.microsoft.com/office/drawing/2014/main" val="2662553287"/>
                    </a:ext>
                  </a:extLst>
                </a:gridCol>
                <a:gridCol w="364226">
                  <a:extLst>
                    <a:ext uri="{9D8B030D-6E8A-4147-A177-3AD203B41FA5}">
                      <a16:colId xmlns:a16="http://schemas.microsoft.com/office/drawing/2014/main" val="1198974118"/>
                    </a:ext>
                  </a:extLst>
                </a:gridCol>
                <a:gridCol w="364226">
                  <a:extLst>
                    <a:ext uri="{9D8B030D-6E8A-4147-A177-3AD203B41FA5}">
                      <a16:colId xmlns:a16="http://schemas.microsoft.com/office/drawing/2014/main" val="3092461971"/>
                    </a:ext>
                  </a:extLst>
                </a:gridCol>
                <a:gridCol w="364226">
                  <a:extLst>
                    <a:ext uri="{9D8B030D-6E8A-4147-A177-3AD203B41FA5}">
                      <a16:colId xmlns:a16="http://schemas.microsoft.com/office/drawing/2014/main" val="1026864417"/>
                    </a:ext>
                  </a:extLst>
                </a:gridCol>
                <a:gridCol w="364226">
                  <a:extLst>
                    <a:ext uri="{9D8B030D-6E8A-4147-A177-3AD203B41FA5}">
                      <a16:colId xmlns:a16="http://schemas.microsoft.com/office/drawing/2014/main" val="3198165790"/>
                    </a:ext>
                  </a:extLst>
                </a:gridCol>
                <a:gridCol w="364226">
                  <a:extLst>
                    <a:ext uri="{9D8B030D-6E8A-4147-A177-3AD203B41FA5}">
                      <a16:colId xmlns:a16="http://schemas.microsoft.com/office/drawing/2014/main" val="3536689878"/>
                    </a:ext>
                  </a:extLst>
                </a:gridCol>
                <a:gridCol w="364226">
                  <a:extLst>
                    <a:ext uri="{9D8B030D-6E8A-4147-A177-3AD203B41FA5}">
                      <a16:colId xmlns:a16="http://schemas.microsoft.com/office/drawing/2014/main" val="1068425883"/>
                    </a:ext>
                  </a:extLst>
                </a:gridCol>
                <a:gridCol w="364226">
                  <a:extLst>
                    <a:ext uri="{9D8B030D-6E8A-4147-A177-3AD203B41FA5}">
                      <a16:colId xmlns:a16="http://schemas.microsoft.com/office/drawing/2014/main" val="433411571"/>
                    </a:ext>
                  </a:extLst>
                </a:gridCol>
                <a:gridCol w="364226">
                  <a:extLst>
                    <a:ext uri="{9D8B030D-6E8A-4147-A177-3AD203B41FA5}">
                      <a16:colId xmlns:a16="http://schemas.microsoft.com/office/drawing/2014/main" val="3623305083"/>
                    </a:ext>
                  </a:extLst>
                </a:gridCol>
                <a:gridCol w="364226">
                  <a:extLst>
                    <a:ext uri="{9D8B030D-6E8A-4147-A177-3AD203B41FA5}">
                      <a16:colId xmlns:a16="http://schemas.microsoft.com/office/drawing/2014/main" val="1631276927"/>
                    </a:ext>
                  </a:extLst>
                </a:gridCol>
                <a:gridCol w="364226">
                  <a:extLst>
                    <a:ext uri="{9D8B030D-6E8A-4147-A177-3AD203B41FA5}">
                      <a16:colId xmlns:a16="http://schemas.microsoft.com/office/drawing/2014/main" val="3187542730"/>
                    </a:ext>
                  </a:extLst>
                </a:gridCol>
                <a:gridCol w="364226">
                  <a:extLst>
                    <a:ext uri="{9D8B030D-6E8A-4147-A177-3AD203B41FA5}">
                      <a16:colId xmlns:a16="http://schemas.microsoft.com/office/drawing/2014/main" val="1472718940"/>
                    </a:ext>
                  </a:extLst>
                </a:gridCol>
                <a:gridCol w="364226">
                  <a:extLst>
                    <a:ext uri="{9D8B030D-6E8A-4147-A177-3AD203B41FA5}">
                      <a16:colId xmlns:a16="http://schemas.microsoft.com/office/drawing/2014/main" val="1846229317"/>
                    </a:ext>
                  </a:extLst>
                </a:gridCol>
                <a:gridCol w="364226">
                  <a:extLst>
                    <a:ext uri="{9D8B030D-6E8A-4147-A177-3AD203B41FA5}">
                      <a16:colId xmlns:a16="http://schemas.microsoft.com/office/drawing/2014/main" val="2960718298"/>
                    </a:ext>
                  </a:extLst>
                </a:gridCol>
                <a:gridCol w="364226">
                  <a:extLst>
                    <a:ext uri="{9D8B030D-6E8A-4147-A177-3AD203B41FA5}">
                      <a16:colId xmlns:a16="http://schemas.microsoft.com/office/drawing/2014/main" val="464537009"/>
                    </a:ext>
                  </a:extLst>
                </a:gridCol>
                <a:gridCol w="364226">
                  <a:extLst>
                    <a:ext uri="{9D8B030D-6E8A-4147-A177-3AD203B41FA5}">
                      <a16:colId xmlns:a16="http://schemas.microsoft.com/office/drawing/2014/main" val="3103541026"/>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007952270"/>
                  </a:ext>
                </a:extLst>
              </a:tr>
              <a:tr h="186519">
                <a:tc>
                  <a:txBody>
                    <a:bodyPr/>
                    <a:lstStyle/>
                    <a:p>
                      <a:pPr algn="l" fontAlgn="b"/>
                      <a:r>
                        <a:rPr lang="da-DK" sz="700" b="1" u="none" strike="noStrike" dirty="0">
                          <a:effectLst/>
                        </a:rPr>
                        <a:t>12 Hvad synes du om ventetiden på almene boliger?</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4112648022"/>
                  </a:ext>
                </a:extLst>
              </a:tr>
              <a:tr h="103049">
                <a:tc>
                  <a:txBody>
                    <a:bodyPr/>
                    <a:lstStyle/>
                    <a:p>
                      <a:pPr algn="l" fontAlgn="b"/>
                      <a:r>
                        <a:rPr lang="da-DK" sz="700" u="none" strike="noStrike">
                          <a:effectLst/>
                        </a:rPr>
                        <a:t>De er for korte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930764275"/>
                  </a:ext>
                </a:extLst>
              </a:tr>
              <a:tr h="103049">
                <a:tc>
                  <a:txBody>
                    <a:bodyPr/>
                    <a:lstStyle/>
                    <a:p>
                      <a:pPr algn="l" fontAlgn="b"/>
                      <a:r>
                        <a:rPr lang="da-DK" sz="700" u="none" strike="noStrike">
                          <a:effectLst/>
                        </a:rPr>
                        <a:t>De er rimelige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859773702"/>
                  </a:ext>
                </a:extLst>
              </a:tr>
              <a:tr h="103049">
                <a:tc>
                  <a:txBody>
                    <a:bodyPr/>
                    <a:lstStyle/>
                    <a:p>
                      <a:pPr algn="l" fontAlgn="b"/>
                      <a:r>
                        <a:rPr lang="da-DK" sz="700" u="none" strike="noStrike">
                          <a:effectLst/>
                        </a:rPr>
                        <a:t>De er for lange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59,6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72,3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78</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126112148"/>
                  </a:ext>
                </a:extLst>
              </a:tr>
            </a:tbl>
          </a:graphicData>
        </a:graphic>
      </p:graphicFrame>
    </p:spTree>
    <p:extLst>
      <p:ext uri="{BB962C8B-B14F-4D97-AF65-F5344CB8AC3E}">
        <p14:creationId xmlns:p14="http://schemas.microsoft.com/office/powerpoint/2010/main" val="2117232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13. Bør Odense være en by, hvor der i nye boligområder også skal være boliger til borgere med almindelige indkomster?</a:t>
            </a:r>
          </a:p>
        </p:txBody>
      </p:sp>
      <p:sp>
        <p:nvSpPr>
          <p:cNvPr id="11" name="Rektangel 10"/>
          <p:cNvSpPr/>
          <p:nvPr/>
        </p:nvSpPr>
        <p:spPr>
          <a:xfrm>
            <a:off x="107504" y="1700808"/>
            <a:ext cx="1872208" cy="3667346"/>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Odense bør være en by hvor der i nye boligområder skal være boliger til borgere med almindelig indkomst. Af figuren fremgår det, at 92,7 % af deltagerne fra Odense Kommune mener der skal være boliger til borgere med almindelige indkomster.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3" name="Tekstfelt 12">
            <a:extLst>
              <a:ext uri="{FF2B5EF4-FFF2-40B4-BE49-F238E27FC236}">
                <a16:creationId xmlns:a16="http://schemas.microsoft.com/office/drawing/2014/main" id="{F508E35B-3F3A-4A2F-A7DC-10180B975D4C}"/>
              </a:ext>
            </a:extLst>
          </p:cNvPr>
          <p:cNvSpPr txBox="1"/>
          <p:nvPr/>
        </p:nvSpPr>
        <p:spPr>
          <a:xfrm>
            <a:off x="2051720" y="116633"/>
            <a:ext cx="6048672" cy="1234697"/>
          </a:xfrm>
          <a:prstGeom prst="rect">
            <a:avLst/>
          </a:prstGeom>
          <a:noFill/>
        </p:spPr>
        <p:txBody>
          <a:bodyPr wrap="square" rtlCol="0">
            <a:spAutoFit/>
          </a:bodyPr>
          <a:lstStyle/>
          <a:p>
            <a:pPr>
              <a:lnSpc>
                <a:spcPct val="107000"/>
              </a:lnSpc>
              <a:spcAft>
                <a:spcPts val="800"/>
              </a:spcAft>
            </a:pPr>
            <a:r>
              <a:rPr lang="da-DK" sz="1400" dirty="0">
                <a:latin typeface="Calibri" panose="020F0502020204030204" pitchFamily="34" charset="0"/>
                <a:cs typeface="Times New Roman" panose="02020603050405020304" pitchFamily="18" charset="0"/>
              </a:rPr>
              <a:t>På trods af huslejen for nybyggede private udlejningsboliger i Odense er 30 procent højere end tilsvarende byggeri af nye almene familieboliger, bygges der langt flere private udlejningsboliger. Der er eksempelvis slet ikke bygget almene familieboliger i det nye Carl Nielsen kvarter på den gamle Thomas B. Thriges Gade - og kun ganske få på havnen.</a:t>
            </a:r>
          </a:p>
        </p:txBody>
      </p:sp>
      <p:graphicFrame>
        <p:nvGraphicFramePr>
          <p:cNvPr id="17" name="Diagram 16">
            <a:extLst>
              <a:ext uri="{FF2B5EF4-FFF2-40B4-BE49-F238E27FC236}">
                <a16:creationId xmlns:a16="http://schemas.microsoft.com/office/drawing/2014/main" id="{770D942B-26F5-4E2A-B16C-E0DA146901C2}"/>
              </a:ext>
            </a:extLst>
          </p:cNvPr>
          <p:cNvGraphicFramePr>
            <a:graphicFrameLocks/>
          </p:cNvGraphicFramePr>
          <p:nvPr>
            <p:extLst>
              <p:ext uri="{D42A27DB-BD31-4B8C-83A1-F6EECF244321}">
                <p14:modId xmlns:p14="http://schemas.microsoft.com/office/powerpoint/2010/main" val="210606731"/>
              </p:ext>
            </p:extLst>
          </p:nvPr>
        </p:nvGraphicFramePr>
        <p:xfrm>
          <a:off x="2124074" y="1351330"/>
          <a:ext cx="6696395" cy="40168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el 2">
            <a:extLst>
              <a:ext uri="{FF2B5EF4-FFF2-40B4-BE49-F238E27FC236}">
                <a16:creationId xmlns:a16="http://schemas.microsoft.com/office/drawing/2014/main" id="{16598DB2-EF73-4429-BE38-C3BD57D516FD}"/>
              </a:ext>
            </a:extLst>
          </p:cNvPr>
          <p:cNvGraphicFramePr>
            <a:graphicFrameLocks noGrp="1"/>
          </p:cNvGraphicFramePr>
          <p:nvPr>
            <p:extLst>
              <p:ext uri="{D42A27DB-BD31-4B8C-83A1-F6EECF244321}">
                <p14:modId xmlns:p14="http://schemas.microsoft.com/office/powerpoint/2010/main" val="3799375878"/>
              </p:ext>
            </p:extLst>
          </p:nvPr>
        </p:nvGraphicFramePr>
        <p:xfrm>
          <a:off x="107504" y="5525729"/>
          <a:ext cx="8712967" cy="554008"/>
        </p:xfrm>
        <a:graphic>
          <a:graphicData uri="http://schemas.openxmlformats.org/drawingml/2006/table">
            <a:tbl>
              <a:tblPr>
                <a:tableStyleId>{5C22544A-7EE6-4342-B048-85BDC9FD1C3A}</a:tableStyleId>
              </a:tblPr>
              <a:tblGrid>
                <a:gridCol w="2156899">
                  <a:extLst>
                    <a:ext uri="{9D8B030D-6E8A-4147-A177-3AD203B41FA5}">
                      <a16:colId xmlns:a16="http://schemas.microsoft.com/office/drawing/2014/main" val="1056686597"/>
                    </a:ext>
                  </a:extLst>
                </a:gridCol>
                <a:gridCol w="364226">
                  <a:extLst>
                    <a:ext uri="{9D8B030D-6E8A-4147-A177-3AD203B41FA5}">
                      <a16:colId xmlns:a16="http://schemas.microsoft.com/office/drawing/2014/main" val="1241363754"/>
                    </a:ext>
                  </a:extLst>
                </a:gridCol>
                <a:gridCol w="364226">
                  <a:extLst>
                    <a:ext uri="{9D8B030D-6E8A-4147-A177-3AD203B41FA5}">
                      <a16:colId xmlns:a16="http://schemas.microsoft.com/office/drawing/2014/main" val="1525232747"/>
                    </a:ext>
                  </a:extLst>
                </a:gridCol>
                <a:gridCol w="364226">
                  <a:extLst>
                    <a:ext uri="{9D8B030D-6E8A-4147-A177-3AD203B41FA5}">
                      <a16:colId xmlns:a16="http://schemas.microsoft.com/office/drawing/2014/main" val="4192294595"/>
                    </a:ext>
                  </a:extLst>
                </a:gridCol>
                <a:gridCol w="364226">
                  <a:extLst>
                    <a:ext uri="{9D8B030D-6E8A-4147-A177-3AD203B41FA5}">
                      <a16:colId xmlns:a16="http://schemas.microsoft.com/office/drawing/2014/main" val="3454936891"/>
                    </a:ext>
                  </a:extLst>
                </a:gridCol>
                <a:gridCol w="364226">
                  <a:extLst>
                    <a:ext uri="{9D8B030D-6E8A-4147-A177-3AD203B41FA5}">
                      <a16:colId xmlns:a16="http://schemas.microsoft.com/office/drawing/2014/main" val="3686661175"/>
                    </a:ext>
                  </a:extLst>
                </a:gridCol>
                <a:gridCol w="364226">
                  <a:extLst>
                    <a:ext uri="{9D8B030D-6E8A-4147-A177-3AD203B41FA5}">
                      <a16:colId xmlns:a16="http://schemas.microsoft.com/office/drawing/2014/main" val="588902110"/>
                    </a:ext>
                  </a:extLst>
                </a:gridCol>
                <a:gridCol w="364226">
                  <a:extLst>
                    <a:ext uri="{9D8B030D-6E8A-4147-A177-3AD203B41FA5}">
                      <a16:colId xmlns:a16="http://schemas.microsoft.com/office/drawing/2014/main" val="1867345657"/>
                    </a:ext>
                  </a:extLst>
                </a:gridCol>
                <a:gridCol w="364226">
                  <a:extLst>
                    <a:ext uri="{9D8B030D-6E8A-4147-A177-3AD203B41FA5}">
                      <a16:colId xmlns:a16="http://schemas.microsoft.com/office/drawing/2014/main" val="3995604613"/>
                    </a:ext>
                  </a:extLst>
                </a:gridCol>
                <a:gridCol w="364226">
                  <a:extLst>
                    <a:ext uri="{9D8B030D-6E8A-4147-A177-3AD203B41FA5}">
                      <a16:colId xmlns:a16="http://schemas.microsoft.com/office/drawing/2014/main" val="2267425553"/>
                    </a:ext>
                  </a:extLst>
                </a:gridCol>
                <a:gridCol w="364226">
                  <a:extLst>
                    <a:ext uri="{9D8B030D-6E8A-4147-A177-3AD203B41FA5}">
                      <a16:colId xmlns:a16="http://schemas.microsoft.com/office/drawing/2014/main" val="3827738761"/>
                    </a:ext>
                  </a:extLst>
                </a:gridCol>
                <a:gridCol w="364226">
                  <a:extLst>
                    <a:ext uri="{9D8B030D-6E8A-4147-A177-3AD203B41FA5}">
                      <a16:colId xmlns:a16="http://schemas.microsoft.com/office/drawing/2014/main" val="3117429334"/>
                    </a:ext>
                  </a:extLst>
                </a:gridCol>
                <a:gridCol w="364226">
                  <a:extLst>
                    <a:ext uri="{9D8B030D-6E8A-4147-A177-3AD203B41FA5}">
                      <a16:colId xmlns:a16="http://schemas.microsoft.com/office/drawing/2014/main" val="1752317358"/>
                    </a:ext>
                  </a:extLst>
                </a:gridCol>
                <a:gridCol w="364226">
                  <a:extLst>
                    <a:ext uri="{9D8B030D-6E8A-4147-A177-3AD203B41FA5}">
                      <a16:colId xmlns:a16="http://schemas.microsoft.com/office/drawing/2014/main" val="2501710825"/>
                    </a:ext>
                  </a:extLst>
                </a:gridCol>
                <a:gridCol w="364226">
                  <a:extLst>
                    <a:ext uri="{9D8B030D-6E8A-4147-A177-3AD203B41FA5}">
                      <a16:colId xmlns:a16="http://schemas.microsoft.com/office/drawing/2014/main" val="826204672"/>
                    </a:ext>
                  </a:extLst>
                </a:gridCol>
                <a:gridCol w="364226">
                  <a:extLst>
                    <a:ext uri="{9D8B030D-6E8A-4147-A177-3AD203B41FA5}">
                      <a16:colId xmlns:a16="http://schemas.microsoft.com/office/drawing/2014/main" val="3873736762"/>
                    </a:ext>
                  </a:extLst>
                </a:gridCol>
                <a:gridCol w="364226">
                  <a:extLst>
                    <a:ext uri="{9D8B030D-6E8A-4147-A177-3AD203B41FA5}">
                      <a16:colId xmlns:a16="http://schemas.microsoft.com/office/drawing/2014/main" val="3583629615"/>
                    </a:ext>
                  </a:extLst>
                </a:gridCol>
                <a:gridCol w="364226">
                  <a:extLst>
                    <a:ext uri="{9D8B030D-6E8A-4147-A177-3AD203B41FA5}">
                      <a16:colId xmlns:a16="http://schemas.microsoft.com/office/drawing/2014/main" val="3820541791"/>
                    </a:ext>
                  </a:extLst>
                </a:gridCol>
                <a:gridCol w="364226">
                  <a:extLst>
                    <a:ext uri="{9D8B030D-6E8A-4147-A177-3AD203B41FA5}">
                      <a16:colId xmlns:a16="http://schemas.microsoft.com/office/drawing/2014/main" val="522685596"/>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572832730"/>
                  </a:ext>
                </a:extLst>
              </a:tr>
              <a:tr h="186519">
                <a:tc>
                  <a:txBody>
                    <a:bodyPr/>
                    <a:lstStyle/>
                    <a:p>
                      <a:pPr algn="l" fontAlgn="b"/>
                      <a:r>
                        <a:rPr lang="da-DK" sz="700" b="1" u="none" strike="noStrike" dirty="0">
                          <a:effectLst/>
                        </a:rPr>
                        <a:t>13 Bør Odense være en by med boliger til alm. indkomster?</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464323389"/>
                  </a:ext>
                </a:extLst>
              </a:tr>
              <a:tr h="103049">
                <a:tc>
                  <a:txBody>
                    <a:bodyPr/>
                    <a:lstStyle/>
                    <a:p>
                      <a:pPr algn="l" fontAlgn="b"/>
                      <a:r>
                        <a:rPr lang="da-DK" sz="700" u="none" strike="noStrike">
                          <a:effectLst/>
                        </a:rPr>
                        <a:t>Ja</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88,5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85,3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95,2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99,2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99,1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4257096147"/>
                  </a:ext>
                </a:extLst>
              </a:tr>
              <a:tr h="103049">
                <a:tc>
                  <a:txBody>
                    <a:bodyPr/>
                    <a:lstStyle/>
                    <a:p>
                      <a:pPr algn="l" fontAlgn="b"/>
                      <a:r>
                        <a:rPr lang="da-DK" sz="700" u="none" strike="noStrike">
                          <a:effectLst/>
                        </a:rPr>
                        <a:t>Nej</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18</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584178879"/>
                  </a:ext>
                </a:extLst>
              </a:tr>
            </a:tbl>
          </a:graphicData>
        </a:graphic>
      </p:graphicFrame>
    </p:spTree>
    <p:extLst>
      <p:ext uri="{BB962C8B-B14F-4D97-AF65-F5344CB8AC3E}">
        <p14:creationId xmlns:p14="http://schemas.microsoft.com/office/powerpoint/2010/main" val="330977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14. Skal der bygges flere almene familieboliger i Odense?</a:t>
            </a:r>
          </a:p>
        </p:txBody>
      </p:sp>
      <p:sp>
        <p:nvSpPr>
          <p:cNvPr id="11" name="Rektangel 10"/>
          <p:cNvSpPr/>
          <p:nvPr/>
        </p:nvSpPr>
        <p:spPr>
          <a:xfrm>
            <a:off x="107504" y="1700808"/>
            <a:ext cx="1872208" cy="3587472"/>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der skal bygges flere almene familieboliger i Odense. Af figuren fremgår det, at 82,8 % af deltagerne fra Odense Kommune mener der skal bygges flere almene familieboliger i Odense.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8" name="Diagram 17">
            <a:extLst>
              <a:ext uri="{FF2B5EF4-FFF2-40B4-BE49-F238E27FC236}">
                <a16:creationId xmlns:a16="http://schemas.microsoft.com/office/drawing/2014/main" id="{F0E09798-0792-419B-BFAD-9AF83B976F90}"/>
              </a:ext>
            </a:extLst>
          </p:cNvPr>
          <p:cNvGraphicFramePr>
            <a:graphicFrameLocks/>
          </p:cNvGraphicFramePr>
          <p:nvPr>
            <p:extLst>
              <p:ext uri="{D42A27DB-BD31-4B8C-83A1-F6EECF244321}">
                <p14:modId xmlns:p14="http://schemas.microsoft.com/office/powerpoint/2010/main" val="1157727980"/>
              </p:ext>
            </p:extLst>
          </p:nvPr>
        </p:nvGraphicFramePr>
        <p:xfrm>
          <a:off x="2124074" y="404664"/>
          <a:ext cx="6696396" cy="4883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el 1">
            <a:extLst>
              <a:ext uri="{FF2B5EF4-FFF2-40B4-BE49-F238E27FC236}">
                <a16:creationId xmlns:a16="http://schemas.microsoft.com/office/drawing/2014/main" id="{BF767419-365A-4A12-8A6F-112AE303327C}"/>
              </a:ext>
            </a:extLst>
          </p:cNvPr>
          <p:cNvGraphicFramePr>
            <a:graphicFrameLocks noGrp="1"/>
          </p:cNvGraphicFramePr>
          <p:nvPr>
            <p:extLst>
              <p:ext uri="{D42A27DB-BD31-4B8C-83A1-F6EECF244321}">
                <p14:modId xmlns:p14="http://schemas.microsoft.com/office/powerpoint/2010/main" val="3612903131"/>
              </p:ext>
            </p:extLst>
          </p:nvPr>
        </p:nvGraphicFramePr>
        <p:xfrm>
          <a:off x="112865" y="5485792"/>
          <a:ext cx="8712967" cy="554008"/>
        </p:xfrm>
        <a:graphic>
          <a:graphicData uri="http://schemas.openxmlformats.org/drawingml/2006/table">
            <a:tbl>
              <a:tblPr>
                <a:tableStyleId>{5C22544A-7EE6-4342-B048-85BDC9FD1C3A}</a:tableStyleId>
              </a:tblPr>
              <a:tblGrid>
                <a:gridCol w="2156899">
                  <a:extLst>
                    <a:ext uri="{9D8B030D-6E8A-4147-A177-3AD203B41FA5}">
                      <a16:colId xmlns:a16="http://schemas.microsoft.com/office/drawing/2014/main" val="2640320562"/>
                    </a:ext>
                  </a:extLst>
                </a:gridCol>
                <a:gridCol w="364226">
                  <a:extLst>
                    <a:ext uri="{9D8B030D-6E8A-4147-A177-3AD203B41FA5}">
                      <a16:colId xmlns:a16="http://schemas.microsoft.com/office/drawing/2014/main" val="1609440981"/>
                    </a:ext>
                  </a:extLst>
                </a:gridCol>
                <a:gridCol w="364226">
                  <a:extLst>
                    <a:ext uri="{9D8B030D-6E8A-4147-A177-3AD203B41FA5}">
                      <a16:colId xmlns:a16="http://schemas.microsoft.com/office/drawing/2014/main" val="2462196138"/>
                    </a:ext>
                  </a:extLst>
                </a:gridCol>
                <a:gridCol w="364226">
                  <a:extLst>
                    <a:ext uri="{9D8B030D-6E8A-4147-A177-3AD203B41FA5}">
                      <a16:colId xmlns:a16="http://schemas.microsoft.com/office/drawing/2014/main" val="180523646"/>
                    </a:ext>
                  </a:extLst>
                </a:gridCol>
                <a:gridCol w="364226">
                  <a:extLst>
                    <a:ext uri="{9D8B030D-6E8A-4147-A177-3AD203B41FA5}">
                      <a16:colId xmlns:a16="http://schemas.microsoft.com/office/drawing/2014/main" val="1833929645"/>
                    </a:ext>
                  </a:extLst>
                </a:gridCol>
                <a:gridCol w="364226">
                  <a:extLst>
                    <a:ext uri="{9D8B030D-6E8A-4147-A177-3AD203B41FA5}">
                      <a16:colId xmlns:a16="http://schemas.microsoft.com/office/drawing/2014/main" val="2923735139"/>
                    </a:ext>
                  </a:extLst>
                </a:gridCol>
                <a:gridCol w="364226">
                  <a:extLst>
                    <a:ext uri="{9D8B030D-6E8A-4147-A177-3AD203B41FA5}">
                      <a16:colId xmlns:a16="http://schemas.microsoft.com/office/drawing/2014/main" val="4093285820"/>
                    </a:ext>
                  </a:extLst>
                </a:gridCol>
                <a:gridCol w="364226">
                  <a:extLst>
                    <a:ext uri="{9D8B030D-6E8A-4147-A177-3AD203B41FA5}">
                      <a16:colId xmlns:a16="http://schemas.microsoft.com/office/drawing/2014/main" val="3671420774"/>
                    </a:ext>
                  </a:extLst>
                </a:gridCol>
                <a:gridCol w="364226">
                  <a:extLst>
                    <a:ext uri="{9D8B030D-6E8A-4147-A177-3AD203B41FA5}">
                      <a16:colId xmlns:a16="http://schemas.microsoft.com/office/drawing/2014/main" val="344982212"/>
                    </a:ext>
                  </a:extLst>
                </a:gridCol>
                <a:gridCol w="364226">
                  <a:extLst>
                    <a:ext uri="{9D8B030D-6E8A-4147-A177-3AD203B41FA5}">
                      <a16:colId xmlns:a16="http://schemas.microsoft.com/office/drawing/2014/main" val="2464525521"/>
                    </a:ext>
                  </a:extLst>
                </a:gridCol>
                <a:gridCol w="364226">
                  <a:extLst>
                    <a:ext uri="{9D8B030D-6E8A-4147-A177-3AD203B41FA5}">
                      <a16:colId xmlns:a16="http://schemas.microsoft.com/office/drawing/2014/main" val="3469006403"/>
                    </a:ext>
                  </a:extLst>
                </a:gridCol>
                <a:gridCol w="364226">
                  <a:extLst>
                    <a:ext uri="{9D8B030D-6E8A-4147-A177-3AD203B41FA5}">
                      <a16:colId xmlns:a16="http://schemas.microsoft.com/office/drawing/2014/main" val="3345781510"/>
                    </a:ext>
                  </a:extLst>
                </a:gridCol>
                <a:gridCol w="364226">
                  <a:extLst>
                    <a:ext uri="{9D8B030D-6E8A-4147-A177-3AD203B41FA5}">
                      <a16:colId xmlns:a16="http://schemas.microsoft.com/office/drawing/2014/main" val="1009751963"/>
                    </a:ext>
                  </a:extLst>
                </a:gridCol>
                <a:gridCol w="364226">
                  <a:extLst>
                    <a:ext uri="{9D8B030D-6E8A-4147-A177-3AD203B41FA5}">
                      <a16:colId xmlns:a16="http://schemas.microsoft.com/office/drawing/2014/main" val="2679435125"/>
                    </a:ext>
                  </a:extLst>
                </a:gridCol>
                <a:gridCol w="364226">
                  <a:extLst>
                    <a:ext uri="{9D8B030D-6E8A-4147-A177-3AD203B41FA5}">
                      <a16:colId xmlns:a16="http://schemas.microsoft.com/office/drawing/2014/main" val="1137417849"/>
                    </a:ext>
                  </a:extLst>
                </a:gridCol>
                <a:gridCol w="364226">
                  <a:extLst>
                    <a:ext uri="{9D8B030D-6E8A-4147-A177-3AD203B41FA5}">
                      <a16:colId xmlns:a16="http://schemas.microsoft.com/office/drawing/2014/main" val="1173208679"/>
                    </a:ext>
                  </a:extLst>
                </a:gridCol>
                <a:gridCol w="364226">
                  <a:extLst>
                    <a:ext uri="{9D8B030D-6E8A-4147-A177-3AD203B41FA5}">
                      <a16:colId xmlns:a16="http://schemas.microsoft.com/office/drawing/2014/main" val="2324714554"/>
                    </a:ext>
                  </a:extLst>
                </a:gridCol>
                <a:gridCol w="364226">
                  <a:extLst>
                    <a:ext uri="{9D8B030D-6E8A-4147-A177-3AD203B41FA5}">
                      <a16:colId xmlns:a16="http://schemas.microsoft.com/office/drawing/2014/main" val="1047526862"/>
                    </a:ext>
                  </a:extLst>
                </a:gridCol>
                <a:gridCol w="364226">
                  <a:extLst>
                    <a:ext uri="{9D8B030D-6E8A-4147-A177-3AD203B41FA5}">
                      <a16:colId xmlns:a16="http://schemas.microsoft.com/office/drawing/2014/main" val="4273072967"/>
                    </a:ext>
                  </a:extLst>
                </a:gridCol>
              </a:tblGrid>
              <a:tr h="10304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959891523"/>
                  </a:ext>
                </a:extLst>
              </a:tr>
              <a:tr h="186519">
                <a:tc>
                  <a:txBody>
                    <a:bodyPr/>
                    <a:lstStyle/>
                    <a:p>
                      <a:pPr algn="l" fontAlgn="b"/>
                      <a:r>
                        <a:rPr lang="da-DK" sz="700" b="1" u="none" strike="noStrike" dirty="0">
                          <a:effectLst/>
                        </a:rPr>
                        <a:t>14 Skal der bygges flere almene familie boliger i Odense?</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293449085"/>
                  </a:ext>
                </a:extLst>
              </a:tr>
              <a:tr h="103049">
                <a:tc>
                  <a:txBody>
                    <a:bodyPr/>
                    <a:lstStyle/>
                    <a:p>
                      <a:pPr algn="l" fontAlgn="b"/>
                      <a:r>
                        <a:rPr lang="da-DK" sz="700" u="none" strike="noStrike">
                          <a:effectLst/>
                        </a:rPr>
                        <a:t>Ja</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88,4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64,6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445247202"/>
                  </a:ext>
                </a:extLst>
              </a:tr>
              <a:tr h="103049">
                <a:tc>
                  <a:txBody>
                    <a:bodyPr/>
                    <a:lstStyle/>
                    <a:p>
                      <a:pPr algn="l" fontAlgn="b"/>
                      <a:r>
                        <a:rPr lang="da-DK" sz="700" u="none" strike="noStrike">
                          <a:effectLst/>
                        </a:rPr>
                        <a:t>Nej</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19,9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18</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287863081"/>
                  </a:ext>
                </a:extLst>
              </a:tr>
            </a:tbl>
          </a:graphicData>
        </a:graphic>
      </p:graphicFrame>
    </p:spTree>
    <p:extLst>
      <p:ext uri="{BB962C8B-B14F-4D97-AF65-F5344CB8AC3E}">
        <p14:creationId xmlns:p14="http://schemas.microsoft.com/office/powerpoint/2010/main" val="4197903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15. Ranger venligst ti emner i den rækkefølge, du finder dem vigtige i forbindelse med det kommende kommunalvalg.</a:t>
            </a:r>
          </a:p>
        </p:txBody>
      </p:sp>
      <p:sp>
        <p:nvSpPr>
          <p:cNvPr id="11" name="Rektangel 10"/>
          <p:cNvSpPr/>
          <p:nvPr/>
        </p:nvSpPr>
        <p:spPr>
          <a:xfrm>
            <a:off x="107504" y="1700808"/>
            <a:ext cx="1872208" cy="4971208"/>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22 % af deltagerne prioriterer ”Boliger til alle, man kan betale med en alm. løn”. 62 % af deltagerne har dette emne blandt deres første fire prioriterer.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7" name="Diagram 16">
            <a:extLst>
              <a:ext uri="{FF2B5EF4-FFF2-40B4-BE49-F238E27FC236}">
                <a16:creationId xmlns:a16="http://schemas.microsoft.com/office/drawing/2014/main" id="{25E6E373-441E-43A3-94A1-14D3E5D17409}"/>
              </a:ext>
            </a:extLst>
          </p:cNvPr>
          <p:cNvGraphicFramePr>
            <a:graphicFrameLocks/>
          </p:cNvGraphicFramePr>
          <p:nvPr>
            <p:extLst>
              <p:ext uri="{D42A27DB-BD31-4B8C-83A1-F6EECF244321}">
                <p14:modId xmlns:p14="http://schemas.microsoft.com/office/powerpoint/2010/main" val="3113631092"/>
              </p:ext>
            </p:extLst>
          </p:nvPr>
        </p:nvGraphicFramePr>
        <p:xfrm>
          <a:off x="2124074" y="651997"/>
          <a:ext cx="6962775"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707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boks 12"/>
          <p:cNvSpPr txBox="1"/>
          <p:nvPr/>
        </p:nvSpPr>
        <p:spPr>
          <a:xfrm>
            <a:off x="395536" y="2204586"/>
            <a:ext cx="7992888" cy="584775"/>
          </a:xfrm>
          <a:prstGeom prst="rect">
            <a:avLst/>
          </a:prstGeom>
          <a:noFill/>
        </p:spPr>
        <p:txBody>
          <a:bodyPr wrap="square" rtlCol="0">
            <a:spAutoFit/>
          </a:bodyPr>
          <a:lstStyle/>
          <a:p>
            <a:r>
              <a:rPr lang="da-DK" sz="3200" dirty="0">
                <a:solidFill>
                  <a:schemeClr val="tx1">
                    <a:lumMod val="65000"/>
                    <a:lumOff val="35000"/>
                  </a:schemeClr>
                </a:solidFill>
                <a:latin typeface="Tahoma" pitchFamily="34" charset="0"/>
                <a:ea typeface="Tahoma" pitchFamily="34" charset="0"/>
                <a:cs typeface="Tahoma" pitchFamily="34" charset="0"/>
              </a:rPr>
              <a:t>Nedbrydninger – Hvilken type bolig har du?</a:t>
            </a:r>
          </a:p>
        </p:txBody>
      </p:sp>
      <p:pic>
        <p:nvPicPr>
          <p:cNvPr id="6" name="Billede 5" descr="BL.png"/>
          <p:cNvPicPr>
            <a:picLocks noChangeAspect="1"/>
          </p:cNvPicPr>
          <p:nvPr/>
        </p:nvPicPr>
        <p:blipFill>
          <a:blip r:embed="rId3" cstate="print"/>
          <a:stretch>
            <a:fillRect/>
          </a:stretch>
        </p:blipFill>
        <p:spPr>
          <a:xfrm>
            <a:off x="5868144" y="4653135"/>
            <a:ext cx="2282136" cy="1464011"/>
          </a:xfrm>
          <a:prstGeom prst="rect">
            <a:avLst/>
          </a:prstGeom>
        </p:spPr>
      </p:pic>
    </p:spTree>
    <p:extLst>
      <p:ext uri="{BB962C8B-B14F-4D97-AF65-F5344CB8AC3E}">
        <p14:creationId xmlns:p14="http://schemas.microsoft.com/office/powerpoint/2010/main" val="3829392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på dine børns vegne bekymret for, om de har eller får råd til at bo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19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B65804C3-EBC3-400E-95B2-94FCC368E372}"/>
              </a:ext>
            </a:extLst>
          </p:cNvPr>
          <p:cNvSpPr txBox="1"/>
          <p:nvPr/>
        </p:nvSpPr>
        <p:spPr>
          <a:xfrm>
            <a:off x="2124075" y="6339054"/>
            <a:ext cx="6912421"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bekymret på deres børns vegne for, om de har råd til at bo i Odense. Af figuren fremgår det, at i 46,9 % af dem der bor i almen lejebolig, er bekymret. (n=435)</a:t>
            </a:r>
          </a:p>
        </p:txBody>
      </p:sp>
      <p:graphicFrame>
        <p:nvGraphicFramePr>
          <p:cNvPr id="11" name="Diagram 10">
            <a:extLst>
              <a:ext uri="{FF2B5EF4-FFF2-40B4-BE49-F238E27FC236}">
                <a16:creationId xmlns:a16="http://schemas.microsoft.com/office/drawing/2014/main" id="{6FFB2C5A-8215-40A9-B8A3-4AA096C1B2EE}"/>
              </a:ext>
            </a:extLst>
          </p:cNvPr>
          <p:cNvGraphicFramePr>
            <a:graphicFrameLocks/>
          </p:cNvGraphicFramePr>
          <p:nvPr>
            <p:extLst>
              <p:ext uri="{D42A27DB-BD31-4B8C-83A1-F6EECF244321}">
                <p14:modId xmlns:p14="http://schemas.microsoft.com/office/powerpoint/2010/main" val="3362054566"/>
              </p:ext>
            </p:extLst>
          </p:nvPr>
        </p:nvGraphicFramePr>
        <p:xfrm>
          <a:off x="2124074" y="651997"/>
          <a:ext cx="6696397" cy="57293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442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79512" y="836712"/>
            <a:ext cx="4176464" cy="3960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boks 4"/>
          <p:cNvSpPr txBox="1"/>
          <p:nvPr/>
        </p:nvSpPr>
        <p:spPr>
          <a:xfrm>
            <a:off x="179512" y="910516"/>
            <a:ext cx="1358064" cy="338554"/>
          </a:xfrm>
          <a:prstGeom prst="rect">
            <a:avLst/>
          </a:prstGeom>
          <a:noFill/>
        </p:spPr>
        <p:txBody>
          <a:bodyPr wrap="none" rtlCol="0">
            <a:spAutoFit/>
          </a:bodyPr>
          <a:lstStyle/>
          <a:p>
            <a:r>
              <a:rPr lang="da-DK" sz="1600" dirty="0">
                <a:solidFill>
                  <a:schemeClr val="bg1"/>
                </a:solidFill>
                <a:latin typeface="Tahoma" pitchFamily="34" charset="0"/>
                <a:ea typeface="Tahoma" pitchFamily="34" charset="0"/>
                <a:cs typeface="Tahoma" pitchFamily="34" charset="0"/>
              </a:rPr>
              <a:t>Om analysen</a:t>
            </a:r>
          </a:p>
        </p:txBody>
      </p:sp>
      <p:sp>
        <p:nvSpPr>
          <p:cNvPr id="6" name="Tekstboks 5"/>
          <p:cNvSpPr txBox="1"/>
          <p:nvPr/>
        </p:nvSpPr>
        <p:spPr>
          <a:xfrm>
            <a:off x="897433" y="1322874"/>
            <a:ext cx="3388047" cy="3462486"/>
          </a:xfrm>
          <a:prstGeom prst="rect">
            <a:avLst/>
          </a:prstGeom>
          <a:noFill/>
          <a:ln>
            <a:noFill/>
            <a:prstDash val="dash"/>
          </a:ln>
        </p:spPr>
        <p:txBody>
          <a:bodyPr wrap="square" rtlCol="0">
            <a:spAutoFit/>
          </a:bodyPr>
          <a:lstStyle/>
          <a:p>
            <a:r>
              <a:rPr lang="da-DK" sz="1200" dirty="0">
                <a:solidFill>
                  <a:schemeClr val="bg1"/>
                </a:solidFill>
                <a:latin typeface="Tahoma" pitchFamily="34" charset="0"/>
                <a:ea typeface="Tahoma" pitchFamily="34" charset="0"/>
                <a:cs typeface="Tahoma" pitchFamily="34" charset="0"/>
              </a:rPr>
              <a:t>Metode</a:t>
            </a:r>
          </a:p>
          <a:p>
            <a:r>
              <a:rPr lang="da-DK" sz="1000" dirty="0">
                <a:solidFill>
                  <a:schemeClr val="bg1"/>
                </a:solidFill>
                <a:latin typeface="Tahoma" pitchFamily="34" charset="0"/>
                <a:ea typeface="Tahoma" pitchFamily="34" charset="0"/>
                <a:cs typeface="Tahoma" pitchFamily="34" charset="0"/>
              </a:rPr>
              <a:t>Undersøgelsen er foretaget i et såkaldt Danmarkspanel. Panelet består af mere end 50.000 tilfældigt udvalgte danskere. Indsamling er foretaget via internettet som selvudfyldt spørgeskema.</a:t>
            </a:r>
          </a:p>
          <a:p>
            <a:endParaRPr lang="da-DK" sz="1000" dirty="0">
              <a:solidFill>
                <a:schemeClr val="bg1"/>
              </a:solidFill>
              <a:latin typeface="Tahoma" pitchFamily="34" charset="0"/>
              <a:ea typeface="Tahoma" pitchFamily="34" charset="0"/>
              <a:cs typeface="Tahoma" pitchFamily="34" charset="0"/>
            </a:endParaRPr>
          </a:p>
          <a:p>
            <a:endParaRPr lang="da-DK" sz="1000" dirty="0">
              <a:solidFill>
                <a:schemeClr val="bg1"/>
              </a:solidFill>
              <a:latin typeface="Tahoma" pitchFamily="34" charset="0"/>
              <a:ea typeface="Tahoma" pitchFamily="34" charset="0"/>
              <a:cs typeface="Tahoma" pitchFamily="34" charset="0"/>
            </a:endParaRPr>
          </a:p>
          <a:p>
            <a:r>
              <a:rPr lang="da-DK" sz="1200" dirty="0">
                <a:solidFill>
                  <a:schemeClr val="bg1"/>
                </a:solidFill>
                <a:latin typeface="Tahoma" pitchFamily="34" charset="0"/>
                <a:ea typeface="Tahoma" pitchFamily="34" charset="0"/>
                <a:cs typeface="Tahoma" pitchFamily="34" charset="0"/>
              </a:rPr>
              <a:t>Univers &amp; stikprøve</a:t>
            </a:r>
          </a:p>
          <a:p>
            <a:pPr>
              <a:lnSpc>
                <a:spcPct val="90000"/>
              </a:lnSpc>
              <a:spcBef>
                <a:spcPct val="20000"/>
              </a:spcBef>
            </a:pPr>
            <a:r>
              <a:rPr lang="da-DK" sz="1000" dirty="0">
                <a:solidFill>
                  <a:schemeClr val="bg1"/>
                </a:solidFill>
                <a:latin typeface="Tahoma" pitchFamily="34" charset="0"/>
                <a:ea typeface="Tahoma" pitchFamily="34" charset="0"/>
                <a:cs typeface="Tahoma" pitchFamily="34" charset="0"/>
              </a:rPr>
              <a:t>Målgruppen for undersøgelsen er alle personer i alderen 18-80 år bosiddende i Odense Kommune. 1.004 personer deltog i undersøgelsen.</a:t>
            </a:r>
          </a:p>
          <a:p>
            <a:pPr>
              <a:lnSpc>
                <a:spcPct val="90000"/>
              </a:lnSpc>
              <a:spcBef>
                <a:spcPct val="20000"/>
              </a:spcBef>
            </a:pPr>
            <a:r>
              <a:rPr lang="da-DK" sz="1000" dirty="0">
                <a:latin typeface="Tahoma" pitchFamily="34" charset="0"/>
              </a:rPr>
              <a:t> </a:t>
            </a:r>
          </a:p>
          <a:p>
            <a:pPr>
              <a:lnSpc>
                <a:spcPct val="90000"/>
              </a:lnSpc>
              <a:spcBef>
                <a:spcPct val="20000"/>
              </a:spcBef>
            </a:pPr>
            <a:endParaRPr lang="da-DK" sz="1000" dirty="0">
              <a:solidFill>
                <a:schemeClr val="bg1"/>
              </a:solidFill>
              <a:latin typeface="Tahoma" pitchFamily="34" charset="0"/>
              <a:ea typeface="Tahoma" pitchFamily="34" charset="0"/>
              <a:cs typeface="Tahoma" pitchFamily="34" charset="0"/>
            </a:endParaRPr>
          </a:p>
          <a:p>
            <a:r>
              <a:rPr lang="da-DK" sz="1200" dirty="0">
                <a:solidFill>
                  <a:schemeClr val="bg1"/>
                </a:solidFill>
                <a:latin typeface="Tahoma" pitchFamily="34" charset="0"/>
                <a:ea typeface="Tahoma" pitchFamily="34" charset="0"/>
                <a:cs typeface="Tahoma" pitchFamily="34" charset="0"/>
              </a:rPr>
              <a:t>Tidsperiode</a:t>
            </a:r>
          </a:p>
          <a:p>
            <a:r>
              <a:rPr lang="da-DK" sz="1000" dirty="0">
                <a:solidFill>
                  <a:schemeClr val="bg1"/>
                </a:solidFill>
                <a:latin typeface="Tahoma" pitchFamily="34" charset="0"/>
                <a:ea typeface="Tahoma" pitchFamily="34" charset="0"/>
                <a:cs typeface="Tahoma" pitchFamily="34" charset="0"/>
              </a:rPr>
              <a:t>Dataindsamling er foretaget i uge 39-40, 2021. </a:t>
            </a:r>
          </a:p>
          <a:p>
            <a:endParaRPr lang="da-DK" sz="1000" dirty="0">
              <a:solidFill>
                <a:schemeClr val="bg1"/>
              </a:solidFill>
              <a:latin typeface="Tahoma" pitchFamily="34" charset="0"/>
              <a:ea typeface="Tahoma" pitchFamily="34" charset="0"/>
              <a:cs typeface="Tahoma" pitchFamily="34" charset="0"/>
            </a:endParaRPr>
          </a:p>
          <a:p>
            <a:endParaRPr lang="da-DK" sz="1000" dirty="0">
              <a:solidFill>
                <a:schemeClr val="bg1"/>
              </a:solidFill>
              <a:latin typeface="Tahoma" pitchFamily="34" charset="0"/>
              <a:ea typeface="Tahoma" pitchFamily="34" charset="0"/>
              <a:cs typeface="Tahoma" pitchFamily="34" charset="0"/>
            </a:endParaRPr>
          </a:p>
          <a:p>
            <a:r>
              <a:rPr lang="da-DK" sz="1200" dirty="0">
                <a:solidFill>
                  <a:schemeClr val="bg1"/>
                </a:solidFill>
                <a:latin typeface="Tahoma" pitchFamily="34" charset="0"/>
                <a:ea typeface="Tahoma" pitchFamily="34" charset="0"/>
                <a:cs typeface="Tahoma" pitchFamily="34" charset="0"/>
              </a:rPr>
              <a:t>Vægtning</a:t>
            </a:r>
          </a:p>
          <a:p>
            <a:r>
              <a:rPr lang="da-DK" sz="1000" dirty="0">
                <a:solidFill>
                  <a:schemeClr val="bg1"/>
                </a:solidFill>
                <a:latin typeface="Tahoma" pitchFamily="34" charset="0"/>
                <a:ea typeface="Tahoma" pitchFamily="34" charset="0"/>
                <a:cs typeface="Tahoma" pitchFamily="34" charset="0"/>
              </a:rPr>
              <a:t>Data er vægtet på deltagernes alder jvf. Danmarks Statistik.</a:t>
            </a:r>
          </a:p>
          <a:p>
            <a:endParaRPr lang="da-DK" sz="1000" dirty="0">
              <a:solidFill>
                <a:schemeClr val="bg1"/>
              </a:solidFill>
              <a:latin typeface="Tahoma" pitchFamily="34" charset="0"/>
              <a:ea typeface="Tahoma" pitchFamily="34" charset="0"/>
              <a:cs typeface="Tahoma" pitchFamily="34" charset="0"/>
            </a:endParaRPr>
          </a:p>
        </p:txBody>
      </p:sp>
      <p:sp>
        <p:nvSpPr>
          <p:cNvPr id="12" name="Tekstboks 11"/>
          <p:cNvSpPr txBox="1"/>
          <p:nvPr/>
        </p:nvSpPr>
        <p:spPr>
          <a:xfrm>
            <a:off x="4932040" y="914841"/>
            <a:ext cx="1748364" cy="338554"/>
          </a:xfrm>
          <a:prstGeom prst="rect">
            <a:avLst/>
          </a:prstGeom>
          <a:noFill/>
        </p:spPr>
        <p:txBody>
          <a:bodyPr wrap="none" rtlCol="0">
            <a:spAutoFit/>
          </a:bodyPr>
          <a:lstStyle/>
          <a:p>
            <a:r>
              <a:rPr lang="da-DK" sz="1600" dirty="0">
                <a:solidFill>
                  <a:schemeClr val="tx1">
                    <a:lumMod val="65000"/>
                    <a:lumOff val="35000"/>
                  </a:schemeClr>
                </a:solidFill>
                <a:latin typeface="Tahoma" pitchFamily="34" charset="0"/>
                <a:ea typeface="Tahoma" pitchFamily="34" charset="0"/>
                <a:cs typeface="Tahoma" pitchFamily="34" charset="0"/>
              </a:rPr>
              <a:t>Vil du vide mere?</a:t>
            </a:r>
          </a:p>
        </p:txBody>
      </p:sp>
      <p:sp>
        <p:nvSpPr>
          <p:cNvPr id="13" name="Tekstboks 12"/>
          <p:cNvSpPr txBox="1"/>
          <p:nvPr/>
        </p:nvSpPr>
        <p:spPr>
          <a:xfrm>
            <a:off x="4970007" y="1556792"/>
            <a:ext cx="3728247" cy="1938992"/>
          </a:xfrm>
          <a:prstGeom prst="rect">
            <a:avLst/>
          </a:prstGeom>
          <a:noFill/>
          <a:ln>
            <a:noFill/>
            <a:prstDash val="dash"/>
          </a:ln>
        </p:spPr>
        <p:txBody>
          <a:bodyPr wrap="square" rtlCol="0">
            <a:spAutoFit/>
          </a:bodyPr>
          <a:lstStyle/>
          <a:p>
            <a:r>
              <a:rPr lang="da-DK" sz="1000" dirty="0">
                <a:solidFill>
                  <a:schemeClr val="tx1">
                    <a:lumMod val="65000"/>
                    <a:lumOff val="35000"/>
                  </a:schemeClr>
                </a:solidFill>
                <a:latin typeface="Tahoma" pitchFamily="34" charset="0"/>
                <a:ea typeface="Tahoma" pitchFamily="34" charset="0"/>
                <a:cs typeface="Tahoma" pitchFamily="34" charset="0"/>
              </a:rPr>
              <a:t>Hvis du har spørgsmål til analysen i almindelighed, eller til rapportens indhold i særdeleshed, er du altid velkommen til at kontakte os.</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Ring eller skriv til Claus Bo Hansen:</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Claus Bo Hansen</a:t>
            </a:r>
          </a:p>
          <a:p>
            <a:r>
              <a:rPr lang="da-DK" sz="1000" dirty="0">
                <a:solidFill>
                  <a:schemeClr val="tx1">
                    <a:lumMod val="65000"/>
                    <a:lumOff val="35000"/>
                  </a:schemeClr>
                </a:solidFill>
                <a:latin typeface="Tahoma" pitchFamily="34" charset="0"/>
                <a:ea typeface="Tahoma" pitchFamily="34" charset="0"/>
                <a:cs typeface="Tahoma" pitchFamily="34" charset="0"/>
              </a:rPr>
              <a:t>40 15 20 06</a:t>
            </a:r>
          </a:p>
          <a:p>
            <a:r>
              <a:rPr lang="da-DK" sz="1000" dirty="0">
                <a:solidFill>
                  <a:schemeClr val="tx1">
                    <a:lumMod val="65000"/>
                    <a:lumOff val="35000"/>
                  </a:schemeClr>
                </a:solidFill>
                <a:latin typeface="Tahoma" pitchFamily="34" charset="0"/>
                <a:ea typeface="Tahoma" pitchFamily="34" charset="0"/>
                <a:cs typeface="Tahoma" pitchFamily="34" charset="0"/>
              </a:rPr>
              <a:t>cbh@ab-analyse.dk</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9" name="Picture 8" descr="j0437079"/>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791" y="2492573"/>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datoe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14900"/>
          <a:stretch>
            <a:fillRect/>
          </a:stretch>
        </p:blipFill>
        <p:spPr bwMode="auto">
          <a:xfrm>
            <a:off x="363625" y="3428677"/>
            <a:ext cx="3921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j0432631"/>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95375" y="1412454"/>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MC900318920[1]"/>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23528" y="4077072"/>
            <a:ext cx="4603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179512" y="4901098"/>
            <a:ext cx="8784976" cy="17682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Tekstboks 16"/>
          <p:cNvSpPr txBox="1"/>
          <p:nvPr/>
        </p:nvSpPr>
        <p:spPr>
          <a:xfrm>
            <a:off x="323528" y="5014337"/>
            <a:ext cx="8424936" cy="1508105"/>
          </a:xfrm>
          <a:prstGeom prst="rect">
            <a:avLst/>
          </a:prstGeom>
          <a:noFill/>
          <a:ln>
            <a:noFill/>
            <a:prstDash val="dash"/>
          </a:ln>
        </p:spPr>
        <p:txBody>
          <a:bodyPr wrap="square" rtlCol="0">
            <a:spAutoFit/>
          </a:bodyPr>
          <a:lstStyle/>
          <a:p>
            <a:r>
              <a:rPr lang="da-DK" sz="1200" dirty="0">
                <a:solidFill>
                  <a:schemeClr val="bg1"/>
                </a:solidFill>
                <a:latin typeface="Tahoma" pitchFamily="34" charset="0"/>
                <a:ea typeface="Tahoma" pitchFamily="34" charset="0"/>
                <a:cs typeface="Tahoma" pitchFamily="34" charset="0"/>
              </a:rPr>
              <a:t>Rapporten</a:t>
            </a:r>
          </a:p>
          <a:p>
            <a:r>
              <a:rPr lang="da-DK" sz="1000" dirty="0">
                <a:solidFill>
                  <a:schemeClr val="bg1"/>
                </a:solidFill>
                <a:latin typeface="Tahoma" pitchFamily="34" charset="0"/>
                <a:ea typeface="Tahoma" pitchFamily="34" charset="0"/>
                <a:cs typeface="Tahoma" pitchFamily="34" charset="0"/>
              </a:rPr>
              <a:t>På de efterfølgende sider er resultaterne af analysen gengivet i figurform og evt. tabeller. I forbindelse med disse er der udarbejdet en læsevejledning, der fungerer som hjælp til, hvorledes tallene i figuren eller tabellen skal læses og fortolkes.</a:t>
            </a:r>
          </a:p>
          <a:p>
            <a:endParaRPr lang="da-DK" sz="1000" dirty="0">
              <a:solidFill>
                <a:schemeClr val="bg1"/>
              </a:solidFill>
              <a:latin typeface="Tahoma" pitchFamily="34" charset="0"/>
              <a:ea typeface="Tahoma" pitchFamily="34" charset="0"/>
              <a:cs typeface="Tahoma" pitchFamily="34" charset="0"/>
            </a:endParaRPr>
          </a:p>
          <a:p>
            <a:r>
              <a:rPr lang="da-DK" sz="1000" dirty="0">
                <a:solidFill>
                  <a:schemeClr val="bg1"/>
                </a:solidFill>
                <a:latin typeface="Tahoma" pitchFamily="34" charset="0"/>
                <a:ea typeface="Tahoma" pitchFamily="34" charset="0"/>
                <a:cs typeface="Tahoma" pitchFamily="34" charset="0"/>
              </a:rPr>
              <a:t>Rapporten indledes med et afsnit, der viser deltagernes fordeling på baggrundsspørgsmål. Analysens spørgsmål kan uden omkostninger nedbrydes på disse.</a:t>
            </a:r>
          </a:p>
          <a:p>
            <a:endParaRPr lang="da-DK" sz="1000" dirty="0">
              <a:solidFill>
                <a:schemeClr val="bg1"/>
              </a:solidFill>
              <a:latin typeface="Tahoma" pitchFamily="34" charset="0"/>
              <a:ea typeface="Tahoma" pitchFamily="34" charset="0"/>
              <a:cs typeface="Tahoma" pitchFamily="34" charset="0"/>
            </a:endParaRPr>
          </a:p>
          <a:p>
            <a:r>
              <a:rPr lang="da-DK" sz="1000" dirty="0">
                <a:solidFill>
                  <a:schemeClr val="bg1"/>
                </a:solidFill>
                <a:latin typeface="Tahoma" pitchFamily="34" charset="0"/>
                <a:ea typeface="Tahoma" pitchFamily="34" charset="0"/>
                <a:cs typeface="Tahoma" pitchFamily="34" charset="0"/>
              </a:rPr>
              <a:t>Fremstillingen af analysens resultater vil som udgangspunkt følge samme struktur, som den der forefindes i det aftalte spørgeskema, der ligger til grund for analysen.</a:t>
            </a:r>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229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892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Frygter du, at de stigende boligpriser i Odense på et tidspunkt kan medføre, at du eller andre, du holder af, bliver nødt til at flytte fra kommunen?</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6491581D-D17B-4E4E-A500-48F4F03E34A6}"/>
              </a:ext>
            </a:extLst>
          </p:cNvPr>
          <p:cNvSpPr txBox="1"/>
          <p:nvPr/>
        </p:nvSpPr>
        <p:spPr>
          <a:xfrm>
            <a:off x="2124075" y="6301227"/>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frygter, at de eller andre nære må flytte fra kommunen pga. stigende boligpriser. Af figuren fremgår det, at i 100 % af dem, som bor i udlejningsejendomme fra kommunen, frygter, at måtte flytte. (n=1.004)</a:t>
            </a:r>
          </a:p>
        </p:txBody>
      </p:sp>
      <p:graphicFrame>
        <p:nvGraphicFramePr>
          <p:cNvPr id="11" name="Diagram 10">
            <a:extLst>
              <a:ext uri="{FF2B5EF4-FFF2-40B4-BE49-F238E27FC236}">
                <a16:creationId xmlns:a16="http://schemas.microsoft.com/office/drawing/2014/main" id="{2CB0D96B-F8DD-4CF0-94B5-EABB08D187FE}"/>
              </a:ext>
            </a:extLst>
          </p:cNvPr>
          <p:cNvGraphicFramePr>
            <a:graphicFrameLocks/>
          </p:cNvGraphicFramePr>
          <p:nvPr>
            <p:extLst>
              <p:ext uri="{D42A27DB-BD31-4B8C-83A1-F6EECF244321}">
                <p14:modId xmlns:p14="http://schemas.microsoft.com/office/powerpoint/2010/main" val="2677555795"/>
              </p:ext>
            </p:extLst>
          </p:nvPr>
        </p:nvGraphicFramePr>
        <p:xfrm>
          <a:off x="2124074" y="651997"/>
          <a:ext cx="6696397" cy="5649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1451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skrevet op til en almen bolig?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8D214411-E569-4AF1-817E-E5BC3DF48A9E}"/>
              </a:ext>
            </a:extLst>
          </p:cNvPr>
          <p:cNvSpPr txBox="1"/>
          <p:nvPr/>
        </p:nvSpPr>
        <p:spPr>
          <a:xfrm>
            <a:off x="2124075" y="6309320"/>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skrevet op til en almen bolig. Af figuren fremgår det, at 22,1 % af dem der bor i eget hus, er skrevet op til en almen bolig. (n=1.004)</a:t>
            </a:r>
          </a:p>
        </p:txBody>
      </p:sp>
      <p:graphicFrame>
        <p:nvGraphicFramePr>
          <p:cNvPr id="11" name="Diagram 10">
            <a:extLst>
              <a:ext uri="{FF2B5EF4-FFF2-40B4-BE49-F238E27FC236}">
                <a16:creationId xmlns:a16="http://schemas.microsoft.com/office/drawing/2014/main" id="{8625619F-1506-4DA2-B876-3B3AD75488AA}"/>
              </a:ext>
            </a:extLst>
          </p:cNvPr>
          <p:cNvGraphicFramePr>
            <a:graphicFrameLocks/>
          </p:cNvGraphicFramePr>
          <p:nvPr>
            <p:extLst>
              <p:ext uri="{D42A27DB-BD31-4B8C-83A1-F6EECF244321}">
                <p14:modId xmlns:p14="http://schemas.microsoft.com/office/powerpoint/2010/main" val="1128406152"/>
              </p:ext>
            </p:extLst>
          </p:nvPr>
        </p:nvGraphicFramePr>
        <p:xfrm>
          <a:off x="2124074" y="651997"/>
          <a:ext cx="6696397" cy="56573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9353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Hvad synes du, om ventetiderne på almene boliger?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22</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F7A6D906-E5AD-4D73-A457-A37A56E3C2DC}"/>
              </a:ext>
            </a:extLst>
          </p:cNvPr>
          <p:cNvSpPr txBox="1"/>
          <p:nvPr/>
        </p:nvSpPr>
        <p:spPr>
          <a:xfrm>
            <a:off x="2124073" y="6341257"/>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deltagernes vurdering af ventetiden på almene boliger. Af figuren fremgår det, at  82,9 % af dem der bor i lejebolig, privat synes, at ventetiden er for lang. (n=1.004)</a:t>
            </a:r>
          </a:p>
        </p:txBody>
      </p:sp>
      <p:graphicFrame>
        <p:nvGraphicFramePr>
          <p:cNvPr id="11" name="Diagram 10">
            <a:extLst>
              <a:ext uri="{FF2B5EF4-FFF2-40B4-BE49-F238E27FC236}">
                <a16:creationId xmlns:a16="http://schemas.microsoft.com/office/drawing/2014/main" id="{541B1821-B5EC-434C-AEF6-7F0BD670AB84}"/>
              </a:ext>
            </a:extLst>
          </p:cNvPr>
          <p:cNvGraphicFramePr>
            <a:graphicFrameLocks/>
          </p:cNvGraphicFramePr>
          <p:nvPr>
            <p:extLst>
              <p:ext uri="{D42A27DB-BD31-4B8C-83A1-F6EECF244321}">
                <p14:modId xmlns:p14="http://schemas.microsoft.com/office/powerpoint/2010/main" val="1328025652"/>
              </p:ext>
            </p:extLst>
          </p:nvPr>
        </p:nvGraphicFramePr>
        <p:xfrm>
          <a:off x="2124074" y="651997"/>
          <a:ext cx="6696397" cy="568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875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Bør Odense være en by, hvor der i nye boligområder også skal være boliger til borgere med almindelige indkomster?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Odense bør være en by hvor der i nye boligområder skal være boliger til borgere med almindelig indkomst. Af figuren fremgår det, at 90 % af dem i eget hus mener der skal være boliger til borgere med almindelige indkomster .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9" name="Diagram 18">
            <a:extLst>
              <a:ext uri="{FF2B5EF4-FFF2-40B4-BE49-F238E27FC236}">
                <a16:creationId xmlns:a16="http://schemas.microsoft.com/office/drawing/2014/main" id="{03408F8D-EC3B-465C-8B8A-69CAA4D8B54E}"/>
              </a:ext>
            </a:extLst>
          </p:cNvPr>
          <p:cNvGraphicFramePr>
            <a:graphicFrameLocks/>
          </p:cNvGraphicFramePr>
          <p:nvPr>
            <p:extLst>
              <p:ext uri="{D42A27DB-BD31-4B8C-83A1-F6EECF244321}">
                <p14:modId xmlns:p14="http://schemas.microsoft.com/office/powerpoint/2010/main" val="3983123663"/>
              </p:ext>
            </p:extLst>
          </p:nvPr>
        </p:nvGraphicFramePr>
        <p:xfrm>
          <a:off x="2124074" y="651997"/>
          <a:ext cx="6696397" cy="55853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4209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Skal der bygges flere almene familieboliger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der skal bygges flere almene familieboliger i Odense. Af figuren fremgår det, at 80,1 % af deltagerne med eget hus mener der skal bygges flere almene familieboliger i Odense.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8" name="Diagram 7">
            <a:extLst>
              <a:ext uri="{FF2B5EF4-FFF2-40B4-BE49-F238E27FC236}">
                <a16:creationId xmlns:a16="http://schemas.microsoft.com/office/drawing/2014/main" id="{5A380DF2-2B4D-494A-916D-9284EDEB8A6E}"/>
              </a:ext>
            </a:extLst>
          </p:cNvPr>
          <p:cNvGraphicFramePr>
            <a:graphicFrameLocks/>
          </p:cNvGraphicFramePr>
          <p:nvPr>
            <p:extLst>
              <p:ext uri="{D42A27DB-BD31-4B8C-83A1-F6EECF244321}">
                <p14:modId xmlns:p14="http://schemas.microsoft.com/office/powerpoint/2010/main" val="1609983427"/>
              </p:ext>
            </p:extLst>
          </p:nvPr>
        </p:nvGraphicFramePr>
        <p:xfrm>
          <a:off x="2124074" y="651997"/>
          <a:ext cx="6696397" cy="55853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9427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F1F905E9-97BA-4804-87EA-A1931D934E77}"/>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5,8 % af dem der bor i eget hus prioriterer ”Bedre infrastruktur” højest. (n=1.004)</a:t>
            </a:r>
          </a:p>
        </p:txBody>
      </p:sp>
      <p:sp>
        <p:nvSpPr>
          <p:cNvPr id="2" name="Tekstfelt 1">
            <a:extLst>
              <a:ext uri="{FF2B5EF4-FFF2-40B4-BE49-F238E27FC236}">
                <a16:creationId xmlns:a16="http://schemas.microsoft.com/office/drawing/2014/main" id="{F099DACD-FE2D-4609-9FF4-D05D42A2961E}"/>
              </a:ext>
            </a:extLst>
          </p:cNvPr>
          <p:cNvSpPr txBox="1"/>
          <p:nvPr/>
        </p:nvSpPr>
        <p:spPr>
          <a:xfrm>
            <a:off x="2699792" y="282665"/>
            <a:ext cx="4896544" cy="369332"/>
          </a:xfrm>
          <a:prstGeom prst="rect">
            <a:avLst/>
          </a:prstGeom>
          <a:noFill/>
        </p:spPr>
        <p:txBody>
          <a:bodyPr wrap="square" rtlCol="0">
            <a:spAutoFit/>
          </a:bodyPr>
          <a:lstStyle/>
          <a:p>
            <a:r>
              <a:rPr lang="da-DK" dirty="0"/>
              <a:t>Bedre infrastruktur (veje og offentlig</a:t>
            </a:r>
            <a:r>
              <a:rPr lang="da-DK" baseline="0" dirty="0"/>
              <a:t> transport)</a:t>
            </a:r>
            <a:endParaRPr lang="da-DK" dirty="0"/>
          </a:p>
        </p:txBody>
      </p:sp>
      <p:graphicFrame>
        <p:nvGraphicFramePr>
          <p:cNvPr id="13" name="Diagram 12">
            <a:extLst>
              <a:ext uri="{FF2B5EF4-FFF2-40B4-BE49-F238E27FC236}">
                <a16:creationId xmlns:a16="http://schemas.microsoft.com/office/drawing/2014/main" id="{01BDA0D7-C599-4249-9D27-A8E88A7CC78E}"/>
              </a:ext>
            </a:extLst>
          </p:cNvPr>
          <p:cNvGraphicFramePr>
            <a:graphicFrameLocks/>
          </p:cNvGraphicFramePr>
          <p:nvPr>
            <p:extLst>
              <p:ext uri="{D42A27DB-BD31-4B8C-83A1-F6EECF244321}">
                <p14:modId xmlns:p14="http://schemas.microsoft.com/office/powerpoint/2010/main" val="85099161"/>
              </p:ext>
            </p:extLst>
          </p:nvPr>
        </p:nvGraphicFramePr>
        <p:xfrm>
          <a:off x="2113671" y="651996"/>
          <a:ext cx="6778810"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893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FA2409A-EAFF-48A3-8DDC-C191E6057303}"/>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3,3 % af dem der bor i eget hus prioriterer ”Gode idræts- og fritidsaktiviteter” højest. (n=1.004)</a:t>
            </a:r>
          </a:p>
        </p:txBody>
      </p:sp>
      <p:sp>
        <p:nvSpPr>
          <p:cNvPr id="2" name="Tekstfelt 1">
            <a:extLst>
              <a:ext uri="{FF2B5EF4-FFF2-40B4-BE49-F238E27FC236}">
                <a16:creationId xmlns:a16="http://schemas.microsoft.com/office/drawing/2014/main" id="{C3C30D38-09BD-4B48-80B2-971FD445E47B}"/>
              </a:ext>
            </a:extLst>
          </p:cNvPr>
          <p:cNvSpPr txBox="1"/>
          <p:nvPr/>
        </p:nvSpPr>
        <p:spPr>
          <a:xfrm>
            <a:off x="3452310" y="272776"/>
            <a:ext cx="3247492" cy="369332"/>
          </a:xfrm>
          <a:prstGeom prst="rect">
            <a:avLst/>
          </a:prstGeom>
          <a:noFill/>
        </p:spPr>
        <p:txBody>
          <a:bodyPr wrap="none" rtlCol="0">
            <a:spAutoFit/>
          </a:bodyPr>
          <a:lstStyle/>
          <a:p>
            <a:r>
              <a:rPr lang="da-DK" dirty="0"/>
              <a:t>Gode idræts- og fritidsaktiviteter</a:t>
            </a:r>
          </a:p>
        </p:txBody>
      </p:sp>
      <p:graphicFrame>
        <p:nvGraphicFramePr>
          <p:cNvPr id="13" name="Diagram 12">
            <a:extLst>
              <a:ext uri="{FF2B5EF4-FFF2-40B4-BE49-F238E27FC236}">
                <a16:creationId xmlns:a16="http://schemas.microsoft.com/office/drawing/2014/main" id="{F1E9612F-2027-453F-BE87-B8501D438B19}"/>
              </a:ext>
            </a:extLst>
          </p:cNvPr>
          <p:cNvGraphicFramePr>
            <a:graphicFrameLocks/>
          </p:cNvGraphicFramePr>
          <p:nvPr>
            <p:extLst>
              <p:ext uri="{D42A27DB-BD31-4B8C-83A1-F6EECF244321}">
                <p14:modId xmlns:p14="http://schemas.microsoft.com/office/powerpoint/2010/main" val="2563909793"/>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3685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F4526A9C-37FB-44A4-A4BF-FC8A347639D3}"/>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27,1 % af dem der bor i almen lejebolig prioriterer ”Boliger til alle, man kan betale med almindelig løn” højest. (n=1.004)</a:t>
            </a:r>
          </a:p>
        </p:txBody>
      </p:sp>
      <p:sp>
        <p:nvSpPr>
          <p:cNvPr id="2" name="Tekstfelt 1">
            <a:extLst>
              <a:ext uri="{FF2B5EF4-FFF2-40B4-BE49-F238E27FC236}">
                <a16:creationId xmlns:a16="http://schemas.microsoft.com/office/drawing/2014/main" id="{475AE9E8-2DBC-4FE8-AF86-D96EA2F39B10}"/>
              </a:ext>
            </a:extLst>
          </p:cNvPr>
          <p:cNvSpPr txBox="1"/>
          <p:nvPr/>
        </p:nvSpPr>
        <p:spPr>
          <a:xfrm>
            <a:off x="2843808" y="282665"/>
            <a:ext cx="4866717" cy="369332"/>
          </a:xfrm>
          <a:prstGeom prst="rect">
            <a:avLst/>
          </a:prstGeom>
          <a:noFill/>
        </p:spPr>
        <p:txBody>
          <a:bodyPr wrap="none" rtlCol="0">
            <a:spAutoFit/>
          </a:bodyPr>
          <a:lstStyle/>
          <a:p>
            <a:r>
              <a:rPr lang="da-DK" dirty="0"/>
              <a:t>Boliger til</a:t>
            </a:r>
            <a:r>
              <a:rPr lang="da-DK" baseline="0" dirty="0"/>
              <a:t> alle, man kan betale med almindelig løn</a:t>
            </a:r>
            <a:endParaRPr lang="da-DK" dirty="0"/>
          </a:p>
        </p:txBody>
      </p:sp>
      <p:graphicFrame>
        <p:nvGraphicFramePr>
          <p:cNvPr id="11" name="Diagram 10">
            <a:extLst>
              <a:ext uri="{FF2B5EF4-FFF2-40B4-BE49-F238E27FC236}">
                <a16:creationId xmlns:a16="http://schemas.microsoft.com/office/drawing/2014/main" id="{A73C6BA8-5F0D-42A6-8515-F8ABA14133E7}"/>
              </a:ext>
            </a:extLst>
          </p:cNvPr>
          <p:cNvGraphicFramePr>
            <a:graphicFrameLocks/>
          </p:cNvGraphicFramePr>
          <p:nvPr>
            <p:extLst>
              <p:ext uri="{D42A27DB-BD31-4B8C-83A1-F6EECF244321}">
                <p14:modId xmlns:p14="http://schemas.microsoft.com/office/powerpoint/2010/main" val="2503857906"/>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7389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1F7D715F-3BDA-4BA3-A37F-552046B5F6CE}"/>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4 % af dem der bor i eget hus prioriterer ”Bevarelse af den lokale natur” højest. (n=1.004)</a:t>
            </a:r>
          </a:p>
        </p:txBody>
      </p:sp>
      <p:sp>
        <p:nvSpPr>
          <p:cNvPr id="2" name="Tekstfelt 1">
            <a:extLst>
              <a:ext uri="{FF2B5EF4-FFF2-40B4-BE49-F238E27FC236}">
                <a16:creationId xmlns:a16="http://schemas.microsoft.com/office/drawing/2014/main" id="{0F31F362-8858-46A9-86B8-BD48BADCCD2C}"/>
              </a:ext>
            </a:extLst>
          </p:cNvPr>
          <p:cNvSpPr txBox="1"/>
          <p:nvPr/>
        </p:nvSpPr>
        <p:spPr>
          <a:xfrm>
            <a:off x="3603937" y="282665"/>
            <a:ext cx="2899576" cy="369332"/>
          </a:xfrm>
          <a:prstGeom prst="rect">
            <a:avLst/>
          </a:prstGeom>
          <a:noFill/>
        </p:spPr>
        <p:txBody>
          <a:bodyPr wrap="none" rtlCol="0">
            <a:spAutoFit/>
          </a:bodyPr>
          <a:lstStyle/>
          <a:p>
            <a:r>
              <a:rPr lang="da-DK" dirty="0"/>
              <a:t>Bevarelse af den lokale natur</a:t>
            </a:r>
          </a:p>
        </p:txBody>
      </p:sp>
      <p:graphicFrame>
        <p:nvGraphicFramePr>
          <p:cNvPr id="11" name="Diagram 10">
            <a:extLst>
              <a:ext uri="{FF2B5EF4-FFF2-40B4-BE49-F238E27FC236}">
                <a16:creationId xmlns:a16="http://schemas.microsoft.com/office/drawing/2014/main" id="{5F5C9994-5F9A-499B-B32B-3D645457E3F4}"/>
              </a:ext>
            </a:extLst>
          </p:cNvPr>
          <p:cNvGraphicFramePr>
            <a:graphicFrameLocks/>
          </p:cNvGraphicFramePr>
          <p:nvPr>
            <p:extLst>
              <p:ext uri="{D42A27DB-BD31-4B8C-83A1-F6EECF244321}">
                <p14:modId xmlns:p14="http://schemas.microsoft.com/office/powerpoint/2010/main" val="2921164810"/>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0480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29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B0A2AD9E-7E4B-4CE5-A93D-A8F13CFD8DD4}"/>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4,8 % af dem der bor i eget hus prioriterer ”Flere grønne områder i byen” højest. (n=1.004)</a:t>
            </a:r>
          </a:p>
        </p:txBody>
      </p:sp>
      <p:sp>
        <p:nvSpPr>
          <p:cNvPr id="2" name="Tekstfelt 1">
            <a:extLst>
              <a:ext uri="{FF2B5EF4-FFF2-40B4-BE49-F238E27FC236}">
                <a16:creationId xmlns:a16="http://schemas.microsoft.com/office/drawing/2014/main" id="{511884E0-BAC0-49F0-8CFA-CC3072DB920F}"/>
              </a:ext>
            </a:extLst>
          </p:cNvPr>
          <p:cNvSpPr txBox="1"/>
          <p:nvPr/>
        </p:nvSpPr>
        <p:spPr>
          <a:xfrm>
            <a:off x="3779912" y="282665"/>
            <a:ext cx="2851037" cy="369332"/>
          </a:xfrm>
          <a:prstGeom prst="rect">
            <a:avLst/>
          </a:prstGeom>
          <a:noFill/>
        </p:spPr>
        <p:txBody>
          <a:bodyPr wrap="none" rtlCol="0">
            <a:spAutoFit/>
          </a:bodyPr>
          <a:lstStyle/>
          <a:p>
            <a:r>
              <a:rPr lang="da-DK" dirty="0"/>
              <a:t>Flere grønne områder i byen</a:t>
            </a:r>
          </a:p>
        </p:txBody>
      </p:sp>
      <p:graphicFrame>
        <p:nvGraphicFramePr>
          <p:cNvPr id="11" name="Diagram 10">
            <a:extLst>
              <a:ext uri="{FF2B5EF4-FFF2-40B4-BE49-F238E27FC236}">
                <a16:creationId xmlns:a16="http://schemas.microsoft.com/office/drawing/2014/main" id="{2FECE511-3191-4CDA-B88D-9E5779D19118}"/>
              </a:ext>
            </a:extLst>
          </p:cNvPr>
          <p:cNvGraphicFramePr>
            <a:graphicFrameLocks/>
          </p:cNvGraphicFramePr>
          <p:nvPr>
            <p:extLst>
              <p:ext uri="{D42A27DB-BD31-4B8C-83A1-F6EECF244321}">
                <p14:modId xmlns:p14="http://schemas.microsoft.com/office/powerpoint/2010/main" val="3069991908"/>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773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2+3. Har deltagerne børn og hvad er deres samlede husstandsindkomst?</a:t>
            </a:r>
          </a:p>
        </p:txBody>
      </p:sp>
      <p:sp>
        <p:nvSpPr>
          <p:cNvPr id="11" name="Rektangel 10"/>
          <p:cNvSpPr/>
          <p:nvPr/>
        </p:nvSpPr>
        <p:spPr>
          <a:xfrm>
            <a:off x="107504" y="1700808"/>
            <a:ext cx="1872208" cy="4643835"/>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09320"/>
            <a:ext cx="6840413"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deltagerne i undersøgelsens køn og alder. Af figurerne fremgår det, at 55,5 % er kvinder og at 34,7 % er i alderen 18-34 år.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2" name="Tekstfelt 1">
            <a:extLst>
              <a:ext uri="{FF2B5EF4-FFF2-40B4-BE49-F238E27FC236}">
                <a16:creationId xmlns:a16="http://schemas.microsoft.com/office/drawing/2014/main" id="{8CAC4B87-4A0A-453D-8C84-00C8980D00CD}"/>
              </a:ext>
            </a:extLst>
          </p:cNvPr>
          <p:cNvSpPr txBox="1"/>
          <p:nvPr/>
        </p:nvSpPr>
        <p:spPr>
          <a:xfrm>
            <a:off x="3347864" y="148610"/>
            <a:ext cx="648072" cy="369332"/>
          </a:xfrm>
          <a:prstGeom prst="rect">
            <a:avLst/>
          </a:prstGeom>
          <a:noFill/>
        </p:spPr>
        <p:txBody>
          <a:bodyPr wrap="square" rtlCol="0">
            <a:spAutoFit/>
          </a:bodyPr>
          <a:lstStyle/>
          <a:p>
            <a:r>
              <a:rPr lang="da-DK" dirty="0"/>
              <a:t>Køn</a:t>
            </a:r>
          </a:p>
        </p:txBody>
      </p:sp>
      <p:sp>
        <p:nvSpPr>
          <p:cNvPr id="19" name="Tekstfelt 18">
            <a:extLst>
              <a:ext uri="{FF2B5EF4-FFF2-40B4-BE49-F238E27FC236}">
                <a16:creationId xmlns:a16="http://schemas.microsoft.com/office/drawing/2014/main" id="{3ACB72B1-5FF8-4283-9396-2D8A03EB52A9}"/>
              </a:ext>
            </a:extLst>
          </p:cNvPr>
          <p:cNvSpPr txBox="1"/>
          <p:nvPr/>
        </p:nvSpPr>
        <p:spPr>
          <a:xfrm>
            <a:off x="6660232" y="114537"/>
            <a:ext cx="864096" cy="369332"/>
          </a:xfrm>
          <a:prstGeom prst="rect">
            <a:avLst/>
          </a:prstGeom>
          <a:noFill/>
        </p:spPr>
        <p:txBody>
          <a:bodyPr wrap="square" rtlCol="0">
            <a:spAutoFit/>
          </a:bodyPr>
          <a:lstStyle/>
          <a:p>
            <a:r>
              <a:rPr lang="da-DK" dirty="0"/>
              <a:t>Alder</a:t>
            </a:r>
          </a:p>
        </p:txBody>
      </p:sp>
      <p:graphicFrame>
        <p:nvGraphicFramePr>
          <p:cNvPr id="17" name="Diagram 16">
            <a:extLst>
              <a:ext uri="{FF2B5EF4-FFF2-40B4-BE49-F238E27FC236}">
                <a16:creationId xmlns:a16="http://schemas.microsoft.com/office/drawing/2014/main" id="{6B01E5F4-ECE1-4FD5-B66D-EF6A14EDD174}"/>
              </a:ext>
            </a:extLst>
          </p:cNvPr>
          <p:cNvGraphicFramePr>
            <a:graphicFrameLocks/>
          </p:cNvGraphicFramePr>
          <p:nvPr>
            <p:extLst>
              <p:ext uri="{D42A27DB-BD31-4B8C-83A1-F6EECF244321}">
                <p14:modId xmlns:p14="http://schemas.microsoft.com/office/powerpoint/2010/main" val="3659218121"/>
              </p:ext>
            </p:extLst>
          </p:nvPr>
        </p:nvGraphicFramePr>
        <p:xfrm>
          <a:off x="1985295" y="625954"/>
          <a:ext cx="3067050" cy="53863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Diagram 19">
            <a:extLst>
              <a:ext uri="{FF2B5EF4-FFF2-40B4-BE49-F238E27FC236}">
                <a16:creationId xmlns:a16="http://schemas.microsoft.com/office/drawing/2014/main" id="{CFBC87F8-D913-4959-8B11-35A63F63FD82}"/>
              </a:ext>
            </a:extLst>
          </p:cNvPr>
          <p:cNvGraphicFramePr>
            <a:graphicFrameLocks/>
          </p:cNvGraphicFramePr>
          <p:nvPr>
            <p:extLst>
              <p:ext uri="{D42A27DB-BD31-4B8C-83A1-F6EECF244321}">
                <p14:modId xmlns:p14="http://schemas.microsoft.com/office/powerpoint/2010/main" val="2139435486"/>
              </p:ext>
            </p:extLst>
          </p:nvPr>
        </p:nvGraphicFramePr>
        <p:xfrm>
          <a:off x="5652420" y="640242"/>
          <a:ext cx="3067050" cy="53863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7699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78CE17C-0247-4464-8D78-D5A169BC7041}"/>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7,5 % af dem der bor i ejerlejlighed prioriterer ”Kommunen skal have en klimapolitik” højest. (n=1.004)</a:t>
            </a:r>
          </a:p>
        </p:txBody>
      </p:sp>
      <p:sp>
        <p:nvSpPr>
          <p:cNvPr id="2" name="Tekstfelt 1">
            <a:extLst>
              <a:ext uri="{FF2B5EF4-FFF2-40B4-BE49-F238E27FC236}">
                <a16:creationId xmlns:a16="http://schemas.microsoft.com/office/drawing/2014/main" id="{DBB19887-71B1-4ED0-81DC-DC278E4455FE}"/>
              </a:ext>
            </a:extLst>
          </p:cNvPr>
          <p:cNvSpPr txBox="1"/>
          <p:nvPr/>
        </p:nvSpPr>
        <p:spPr>
          <a:xfrm>
            <a:off x="3419872" y="294450"/>
            <a:ext cx="3608873" cy="369332"/>
          </a:xfrm>
          <a:prstGeom prst="rect">
            <a:avLst/>
          </a:prstGeom>
          <a:noFill/>
        </p:spPr>
        <p:txBody>
          <a:bodyPr wrap="none" rtlCol="0">
            <a:spAutoFit/>
          </a:bodyPr>
          <a:lstStyle/>
          <a:p>
            <a:r>
              <a:rPr lang="da-DK" dirty="0"/>
              <a:t>Kommunen skal have en klimapolitik</a:t>
            </a:r>
          </a:p>
        </p:txBody>
      </p:sp>
      <p:graphicFrame>
        <p:nvGraphicFramePr>
          <p:cNvPr id="11" name="Diagram 10">
            <a:extLst>
              <a:ext uri="{FF2B5EF4-FFF2-40B4-BE49-F238E27FC236}">
                <a16:creationId xmlns:a16="http://schemas.microsoft.com/office/drawing/2014/main" id="{EB19CB7E-030D-4B15-AF0F-7083C768601F}"/>
              </a:ext>
            </a:extLst>
          </p:cNvPr>
          <p:cNvGraphicFramePr>
            <a:graphicFrameLocks/>
          </p:cNvGraphicFramePr>
          <p:nvPr>
            <p:extLst>
              <p:ext uri="{D42A27DB-BD31-4B8C-83A1-F6EECF244321}">
                <p14:modId xmlns:p14="http://schemas.microsoft.com/office/powerpoint/2010/main" val="3148957460"/>
              </p:ext>
            </p:extLst>
          </p:nvPr>
        </p:nvGraphicFramePr>
        <p:xfrm>
          <a:off x="2124075" y="651997"/>
          <a:ext cx="6696398" cy="5581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9471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E9864BE2-F36D-45DD-A994-90ACEBB7AD73}"/>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7,7 % af dem der bor i almen lejebolig prioriterer ”Sikring af gode folkeskoler” højest. (n=1.004)</a:t>
            </a:r>
          </a:p>
        </p:txBody>
      </p:sp>
      <p:sp>
        <p:nvSpPr>
          <p:cNvPr id="2" name="Tekstfelt 1">
            <a:extLst>
              <a:ext uri="{FF2B5EF4-FFF2-40B4-BE49-F238E27FC236}">
                <a16:creationId xmlns:a16="http://schemas.microsoft.com/office/drawing/2014/main" id="{8D4ECB08-8598-467E-A0A1-5846741FC55D}"/>
              </a:ext>
            </a:extLst>
          </p:cNvPr>
          <p:cNvSpPr txBox="1"/>
          <p:nvPr/>
        </p:nvSpPr>
        <p:spPr>
          <a:xfrm>
            <a:off x="4067944" y="413781"/>
            <a:ext cx="2625462" cy="369332"/>
          </a:xfrm>
          <a:prstGeom prst="rect">
            <a:avLst/>
          </a:prstGeom>
          <a:noFill/>
        </p:spPr>
        <p:txBody>
          <a:bodyPr wrap="none" rtlCol="0">
            <a:spAutoFit/>
          </a:bodyPr>
          <a:lstStyle/>
          <a:p>
            <a:r>
              <a:rPr lang="da-DK" dirty="0"/>
              <a:t>Sikring af gode folkeskoler</a:t>
            </a:r>
          </a:p>
        </p:txBody>
      </p:sp>
      <p:graphicFrame>
        <p:nvGraphicFramePr>
          <p:cNvPr id="11" name="Diagram 10">
            <a:extLst>
              <a:ext uri="{FF2B5EF4-FFF2-40B4-BE49-F238E27FC236}">
                <a16:creationId xmlns:a16="http://schemas.microsoft.com/office/drawing/2014/main" id="{65FF6FAF-0B33-43D4-B839-12274DCFA84E}"/>
              </a:ext>
            </a:extLst>
          </p:cNvPr>
          <p:cNvGraphicFramePr>
            <a:graphicFrameLocks/>
          </p:cNvGraphicFramePr>
          <p:nvPr>
            <p:extLst>
              <p:ext uri="{D42A27DB-BD31-4B8C-83A1-F6EECF244321}">
                <p14:modId xmlns:p14="http://schemas.microsoft.com/office/powerpoint/2010/main" val="530809255"/>
              </p:ext>
            </p:extLst>
          </p:nvPr>
        </p:nvGraphicFramePr>
        <p:xfrm>
          <a:off x="2124075" y="783112"/>
          <a:ext cx="6696398" cy="54621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654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32</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9DBA0644-937A-403A-9D94-4DC20294A811}"/>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25,5 % af dem der bor i ejerlejlighed prioriterer ”Hjemmeplejen for de ældre” højest. (n=1.004)</a:t>
            </a:r>
          </a:p>
        </p:txBody>
      </p:sp>
      <p:sp>
        <p:nvSpPr>
          <p:cNvPr id="2" name="Tekstfelt 1">
            <a:extLst>
              <a:ext uri="{FF2B5EF4-FFF2-40B4-BE49-F238E27FC236}">
                <a16:creationId xmlns:a16="http://schemas.microsoft.com/office/drawing/2014/main" id="{122A9D6A-8097-4853-9338-77D3D662D107}"/>
              </a:ext>
            </a:extLst>
          </p:cNvPr>
          <p:cNvSpPr txBox="1"/>
          <p:nvPr/>
        </p:nvSpPr>
        <p:spPr>
          <a:xfrm>
            <a:off x="4139952" y="257855"/>
            <a:ext cx="2773644" cy="369332"/>
          </a:xfrm>
          <a:prstGeom prst="rect">
            <a:avLst/>
          </a:prstGeom>
          <a:noFill/>
        </p:spPr>
        <p:txBody>
          <a:bodyPr wrap="none" rtlCol="0">
            <a:spAutoFit/>
          </a:bodyPr>
          <a:lstStyle/>
          <a:p>
            <a:r>
              <a:rPr lang="da-DK" dirty="0"/>
              <a:t>Hjemmeplejen for de ældre</a:t>
            </a:r>
          </a:p>
        </p:txBody>
      </p:sp>
      <p:graphicFrame>
        <p:nvGraphicFramePr>
          <p:cNvPr id="11" name="Diagram 10">
            <a:extLst>
              <a:ext uri="{FF2B5EF4-FFF2-40B4-BE49-F238E27FC236}">
                <a16:creationId xmlns:a16="http://schemas.microsoft.com/office/drawing/2014/main" id="{D12656D5-4933-4217-AF00-2D5C021A977F}"/>
              </a:ext>
            </a:extLst>
          </p:cNvPr>
          <p:cNvGraphicFramePr>
            <a:graphicFrameLocks/>
          </p:cNvGraphicFramePr>
          <p:nvPr>
            <p:extLst>
              <p:ext uri="{D42A27DB-BD31-4B8C-83A1-F6EECF244321}">
                <p14:modId xmlns:p14="http://schemas.microsoft.com/office/powerpoint/2010/main" val="1878579500"/>
              </p:ext>
            </p:extLst>
          </p:nvPr>
        </p:nvGraphicFramePr>
        <p:xfrm>
          <a:off x="2113670" y="651996"/>
          <a:ext cx="6706802"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185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9DBA0644-937A-403A-9D94-4DC20294A811}"/>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11,7 % af dem der bor i ejerlejlighed prioriterer ”Børn og unge” højest. (n=1.004)</a:t>
            </a:r>
          </a:p>
        </p:txBody>
      </p:sp>
      <p:sp>
        <p:nvSpPr>
          <p:cNvPr id="2" name="Tekstfelt 1">
            <a:extLst>
              <a:ext uri="{FF2B5EF4-FFF2-40B4-BE49-F238E27FC236}">
                <a16:creationId xmlns:a16="http://schemas.microsoft.com/office/drawing/2014/main" id="{122A9D6A-8097-4853-9338-77D3D662D107}"/>
              </a:ext>
            </a:extLst>
          </p:cNvPr>
          <p:cNvSpPr txBox="1"/>
          <p:nvPr/>
        </p:nvSpPr>
        <p:spPr>
          <a:xfrm>
            <a:off x="4748925" y="322266"/>
            <a:ext cx="1436291" cy="369332"/>
          </a:xfrm>
          <a:prstGeom prst="rect">
            <a:avLst/>
          </a:prstGeom>
          <a:noFill/>
        </p:spPr>
        <p:txBody>
          <a:bodyPr wrap="none" rtlCol="0">
            <a:spAutoFit/>
          </a:bodyPr>
          <a:lstStyle/>
          <a:p>
            <a:r>
              <a:rPr lang="da-DK" dirty="0"/>
              <a:t>Børn og unge</a:t>
            </a:r>
          </a:p>
        </p:txBody>
      </p:sp>
      <p:graphicFrame>
        <p:nvGraphicFramePr>
          <p:cNvPr id="13" name="Diagram 12">
            <a:extLst>
              <a:ext uri="{FF2B5EF4-FFF2-40B4-BE49-F238E27FC236}">
                <a16:creationId xmlns:a16="http://schemas.microsoft.com/office/drawing/2014/main" id="{51FEFC6E-5279-47F6-AB02-85C81062A18F}"/>
              </a:ext>
            </a:extLst>
          </p:cNvPr>
          <p:cNvGraphicFramePr>
            <a:graphicFrameLocks/>
          </p:cNvGraphicFramePr>
          <p:nvPr>
            <p:extLst>
              <p:ext uri="{D42A27DB-BD31-4B8C-83A1-F6EECF244321}">
                <p14:modId xmlns:p14="http://schemas.microsoft.com/office/powerpoint/2010/main" val="3955561466"/>
              </p:ext>
            </p:extLst>
          </p:nvPr>
        </p:nvGraphicFramePr>
        <p:xfrm>
          <a:off x="2113670" y="691598"/>
          <a:ext cx="6706802" cy="55536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5771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9DBA0644-937A-403A-9D94-4DC20294A811}"/>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7,5 % af dem der bor i ejerlejlighed prioriterer ”Andet” højest. (n=1.004)</a:t>
            </a:r>
          </a:p>
        </p:txBody>
      </p:sp>
      <p:sp>
        <p:nvSpPr>
          <p:cNvPr id="2" name="Tekstfelt 1">
            <a:extLst>
              <a:ext uri="{FF2B5EF4-FFF2-40B4-BE49-F238E27FC236}">
                <a16:creationId xmlns:a16="http://schemas.microsoft.com/office/drawing/2014/main" id="{122A9D6A-8097-4853-9338-77D3D662D107}"/>
              </a:ext>
            </a:extLst>
          </p:cNvPr>
          <p:cNvSpPr txBox="1"/>
          <p:nvPr/>
        </p:nvSpPr>
        <p:spPr>
          <a:xfrm>
            <a:off x="5004048" y="384313"/>
            <a:ext cx="752514" cy="369332"/>
          </a:xfrm>
          <a:prstGeom prst="rect">
            <a:avLst/>
          </a:prstGeom>
          <a:noFill/>
        </p:spPr>
        <p:txBody>
          <a:bodyPr wrap="none" rtlCol="0">
            <a:spAutoFit/>
          </a:bodyPr>
          <a:lstStyle/>
          <a:p>
            <a:r>
              <a:rPr lang="da-DK" dirty="0"/>
              <a:t>Andet</a:t>
            </a:r>
          </a:p>
        </p:txBody>
      </p:sp>
      <p:graphicFrame>
        <p:nvGraphicFramePr>
          <p:cNvPr id="11" name="Diagram 10">
            <a:extLst>
              <a:ext uri="{FF2B5EF4-FFF2-40B4-BE49-F238E27FC236}">
                <a16:creationId xmlns:a16="http://schemas.microsoft.com/office/drawing/2014/main" id="{5FD02CF6-FCCA-4711-87FB-5DC7C5363BE5}"/>
              </a:ext>
            </a:extLst>
          </p:cNvPr>
          <p:cNvGraphicFramePr>
            <a:graphicFrameLocks/>
          </p:cNvGraphicFramePr>
          <p:nvPr>
            <p:extLst>
              <p:ext uri="{D42A27DB-BD31-4B8C-83A1-F6EECF244321}">
                <p14:modId xmlns:p14="http://schemas.microsoft.com/office/powerpoint/2010/main" val="1585150207"/>
              </p:ext>
            </p:extLst>
          </p:nvPr>
        </p:nvGraphicFramePr>
        <p:xfrm>
          <a:off x="2124075" y="753646"/>
          <a:ext cx="6696398" cy="54915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321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boks 12"/>
          <p:cNvSpPr txBox="1"/>
          <p:nvPr/>
        </p:nvSpPr>
        <p:spPr>
          <a:xfrm>
            <a:off x="395536" y="2204586"/>
            <a:ext cx="7992888" cy="1077218"/>
          </a:xfrm>
          <a:prstGeom prst="rect">
            <a:avLst/>
          </a:prstGeom>
          <a:noFill/>
        </p:spPr>
        <p:txBody>
          <a:bodyPr wrap="square" rtlCol="0">
            <a:spAutoFit/>
          </a:bodyPr>
          <a:lstStyle/>
          <a:p>
            <a:r>
              <a:rPr lang="da-DK" sz="3200" dirty="0">
                <a:solidFill>
                  <a:schemeClr val="tx1">
                    <a:lumMod val="65000"/>
                    <a:lumOff val="35000"/>
                  </a:schemeClr>
                </a:solidFill>
                <a:latin typeface="Tahoma" pitchFamily="34" charset="0"/>
                <a:ea typeface="Tahoma" pitchFamily="34" charset="0"/>
                <a:cs typeface="Tahoma" pitchFamily="34" charset="0"/>
              </a:rPr>
              <a:t>Nedbrydninger – Hvilket parti stemte du på i forbindelse med kommunalvalg 2017?</a:t>
            </a:r>
          </a:p>
        </p:txBody>
      </p:sp>
      <p:pic>
        <p:nvPicPr>
          <p:cNvPr id="6" name="Billede 5" descr="BL.png"/>
          <p:cNvPicPr>
            <a:picLocks noChangeAspect="1"/>
          </p:cNvPicPr>
          <p:nvPr/>
        </p:nvPicPr>
        <p:blipFill>
          <a:blip r:embed="rId3" cstate="print"/>
          <a:stretch>
            <a:fillRect/>
          </a:stretch>
        </p:blipFill>
        <p:spPr>
          <a:xfrm>
            <a:off x="5868144" y="4653135"/>
            <a:ext cx="2282136" cy="1464011"/>
          </a:xfrm>
          <a:prstGeom prst="rect">
            <a:avLst/>
          </a:prstGeom>
        </p:spPr>
      </p:pic>
    </p:spTree>
    <p:extLst>
      <p:ext uri="{BB962C8B-B14F-4D97-AF65-F5344CB8AC3E}">
        <p14:creationId xmlns:p14="http://schemas.microsoft.com/office/powerpoint/2010/main" val="3921195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på dine børns vegne bekymret for, om de har eller får råd til at bo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F20F9863-5CB0-41A0-98F3-FF32EABF7226}"/>
              </a:ext>
            </a:extLst>
          </p:cNvPr>
          <p:cNvSpPr txBox="1"/>
          <p:nvPr/>
        </p:nvSpPr>
        <p:spPr>
          <a:xfrm>
            <a:off x="2124075" y="6339054"/>
            <a:ext cx="6912421"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bekymret på deres børns vegne for, om de har råd til at bo i Odense. Af figuren fremgår det, at i 43,9 % af dem, som stemte på DF i 2017, er bekymret. (n=435)</a:t>
            </a:r>
          </a:p>
        </p:txBody>
      </p:sp>
      <p:graphicFrame>
        <p:nvGraphicFramePr>
          <p:cNvPr id="11" name="Diagram 10">
            <a:extLst>
              <a:ext uri="{FF2B5EF4-FFF2-40B4-BE49-F238E27FC236}">
                <a16:creationId xmlns:a16="http://schemas.microsoft.com/office/drawing/2014/main" id="{19AF5559-EA83-4E7B-B816-2A3C3CFA178C}"/>
              </a:ext>
            </a:extLst>
          </p:cNvPr>
          <p:cNvGraphicFramePr>
            <a:graphicFrameLocks/>
          </p:cNvGraphicFramePr>
          <p:nvPr>
            <p:extLst>
              <p:ext uri="{D42A27DB-BD31-4B8C-83A1-F6EECF244321}">
                <p14:modId xmlns:p14="http://schemas.microsoft.com/office/powerpoint/2010/main" val="3007669720"/>
              </p:ext>
            </p:extLst>
          </p:nvPr>
        </p:nvGraphicFramePr>
        <p:xfrm>
          <a:off x="2124074" y="651998"/>
          <a:ext cx="6696397" cy="55133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914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892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Frygter du, at de stigende boligpriser i Odense på et tidspunkt kan medføre, at du eller andre, du holder af, bliver nødt til at flytte fra kommunen?</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F003E8E7-9B7D-4490-A35B-33EAAFDDB572}"/>
              </a:ext>
            </a:extLst>
          </p:cNvPr>
          <p:cNvSpPr txBox="1"/>
          <p:nvPr/>
        </p:nvSpPr>
        <p:spPr>
          <a:xfrm>
            <a:off x="2124075" y="6301227"/>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frygter, at de eller andre nære må flytte fra kommunen pga. stigende boligpriser. Af figuren fremgår det, at i 58,3 % af dem, som stemte på Alternativet i 2017, frygter, at måtte flytte. (n=1.004)</a:t>
            </a:r>
          </a:p>
        </p:txBody>
      </p:sp>
      <p:graphicFrame>
        <p:nvGraphicFramePr>
          <p:cNvPr id="11" name="Diagram 10">
            <a:extLst>
              <a:ext uri="{FF2B5EF4-FFF2-40B4-BE49-F238E27FC236}">
                <a16:creationId xmlns:a16="http://schemas.microsoft.com/office/drawing/2014/main" id="{ACE40666-6631-42CF-92C8-9E2C3199C686}"/>
              </a:ext>
            </a:extLst>
          </p:cNvPr>
          <p:cNvGraphicFramePr>
            <a:graphicFrameLocks/>
          </p:cNvGraphicFramePr>
          <p:nvPr>
            <p:extLst>
              <p:ext uri="{D42A27DB-BD31-4B8C-83A1-F6EECF244321}">
                <p14:modId xmlns:p14="http://schemas.microsoft.com/office/powerpoint/2010/main" val="3989734471"/>
              </p:ext>
            </p:extLst>
          </p:nvPr>
        </p:nvGraphicFramePr>
        <p:xfrm>
          <a:off x="2124074" y="651998"/>
          <a:ext cx="6696397" cy="558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8673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skrevet op til en almen bolig?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2E57AA23-31D2-425C-842D-98B7F0714AB2}"/>
              </a:ext>
            </a:extLst>
          </p:cNvPr>
          <p:cNvSpPr txBox="1"/>
          <p:nvPr/>
        </p:nvSpPr>
        <p:spPr>
          <a:xfrm>
            <a:off x="2124075" y="6309320"/>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skrevet op til en almen bolig. Af figuren fremgår det, at 43,7 % af dem, som stemte på LA i 2017, er skrevet op til en almen bolig. (n=1.004)</a:t>
            </a:r>
          </a:p>
        </p:txBody>
      </p:sp>
      <p:graphicFrame>
        <p:nvGraphicFramePr>
          <p:cNvPr id="11" name="Diagram 10">
            <a:extLst>
              <a:ext uri="{FF2B5EF4-FFF2-40B4-BE49-F238E27FC236}">
                <a16:creationId xmlns:a16="http://schemas.microsoft.com/office/drawing/2014/main" id="{0054DB25-DEE1-4432-B029-47A586D20E0B}"/>
              </a:ext>
            </a:extLst>
          </p:cNvPr>
          <p:cNvGraphicFramePr>
            <a:graphicFrameLocks/>
          </p:cNvGraphicFramePr>
          <p:nvPr>
            <p:extLst>
              <p:ext uri="{D42A27DB-BD31-4B8C-83A1-F6EECF244321}">
                <p14:modId xmlns:p14="http://schemas.microsoft.com/office/powerpoint/2010/main" val="3768005446"/>
              </p:ext>
            </p:extLst>
          </p:nvPr>
        </p:nvGraphicFramePr>
        <p:xfrm>
          <a:off x="2124074" y="651998"/>
          <a:ext cx="6696397" cy="56573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3033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Hvad synes du, om ventetiderne på almene boliger?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39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0D29B09-61D4-48C4-AF09-4C315A0AA6CC}"/>
              </a:ext>
            </a:extLst>
          </p:cNvPr>
          <p:cNvSpPr txBox="1"/>
          <p:nvPr/>
        </p:nvSpPr>
        <p:spPr>
          <a:xfrm>
            <a:off x="2124073" y="6341257"/>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deltagernes vurdering af ventetiden på almene boliger. Af figuren fremgår det, at 62,4 % af dem, som stemte på Socialdemokratiet i 2017 synes, at ventetiden er for lang. (n=1.004)</a:t>
            </a:r>
          </a:p>
        </p:txBody>
      </p:sp>
      <p:graphicFrame>
        <p:nvGraphicFramePr>
          <p:cNvPr id="11" name="Diagram 10">
            <a:extLst>
              <a:ext uri="{FF2B5EF4-FFF2-40B4-BE49-F238E27FC236}">
                <a16:creationId xmlns:a16="http://schemas.microsoft.com/office/drawing/2014/main" id="{F57E0616-0B09-4E32-9C49-BF41CB230914}"/>
              </a:ext>
            </a:extLst>
          </p:cNvPr>
          <p:cNvGraphicFramePr>
            <a:graphicFrameLocks/>
          </p:cNvGraphicFramePr>
          <p:nvPr>
            <p:extLst>
              <p:ext uri="{D42A27DB-BD31-4B8C-83A1-F6EECF244321}">
                <p14:modId xmlns:p14="http://schemas.microsoft.com/office/powerpoint/2010/main" val="1329634282"/>
              </p:ext>
            </p:extLst>
          </p:nvPr>
        </p:nvGraphicFramePr>
        <p:xfrm>
          <a:off x="2124074" y="651997"/>
          <a:ext cx="6696397" cy="56892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6027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4+5. Deltagernes køn og alder?</a:t>
            </a:r>
          </a:p>
        </p:txBody>
      </p:sp>
      <p:sp>
        <p:nvSpPr>
          <p:cNvPr id="11" name="Rektangel 10"/>
          <p:cNvSpPr/>
          <p:nvPr/>
        </p:nvSpPr>
        <p:spPr>
          <a:xfrm>
            <a:off x="107504" y="1700808"/>
            <a:ext cx="1872208" cy="4643835"/>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196178"/>
            <a:ext cx="6984429"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i undersøgelsen har børn og hvad deres samlede husstandsindkomst er før skat. Af figurerne fremgår det, at 42,7 % ikke har børn og at 34,1 % har en husstandsindkomst under 300.000 kr..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2" name="Tekstfelt 1">
            <a:extLst>
              <a:ext uri="{FF2B5EF4-FFF2-40B4-BE49-F238E27FC236}">
                <a16:creationId xmlns:a16="http://schemas.microsoft.com/office/drawing/2014/main" id="{8CAC4B87-4A0A-453D-8C84-00C8980D00CD}"/>
              </a:ext>
            </a:extLst>
          </p:cNvPr>
          <p:cNvSpPr txBox="1"/>
          <p:nvPr/>
        </p:nvSpPr>
        <p:spPr>
          <a:xfrm>
            <a:off x="2915816" y="159167"/>
            <a:ext cx="1656184" cy="369332"/>
          </a:xfrm>
          <a:prstGeom prst="rect">
            <a:avLst/>
          </a:prstGeom>
          <a:noFill/>
        </p:spPr>
        <p:txBody>
          <a:bodyPr wrap="square" rtlCol="0">
            <a:spAutoFit/>
          </a:bodyPr>
          <a:lstStyle/>
          <a:p>
            <a:r>
              <a:rPr lang="da-DK" dirty="0"/>
              <a:t>Har du børn</a:t>
            </a:r>
          </a:p>
        </p:txBody>
      </p:sp>
      <p:sp>
        <p:nvSpPr>
          <p:cNvPr id="19" name="Tekstfelt 18">
            <a:extLst>
              <a:ext uri="{FF2B5EF4-FFF2-40B4-BE49-F238E27FC236}">
                <a16:creationId xmlns:a16="http://schemas.microsoft.com/office/drawing/2014/main" id="{3ACB72B1-5FF8-4283-9396-2D8A03EB52A9}"/>
              </a:ext>
            </a:extLst>
          </p:cNvPr>
          <p:cNvSpPr txBox="1"/>
          <p:nvPr/>
        </p:nvSpPr>
        <p:spPr>
          <a:xfrm>
            <a:off x="6084167" y="114537"/>
            <a:ext cx="2059979" cy="369332"/>
          </a:xfrm>
          <a:prstGeom prst="rect">
            <a:avLst/>
          </a:prstGeom>
          <a:noFill/>
        </p:spPr>
        <p:txBody>
          <a:bodyPr wrap="square" rtlCol="0">
            <a:spAutoFit/>
          </a:bodyPr>
          <a:lstStyle/>
          <a:p>
            <a:r>
              <a:rPr lang="da-DK" dirty="0"/>
              <a:t>Husstandsindkomst</a:t>
            </a:r>
          </a:p>
        </p:txBody>
      </p:sp>
      <p:graphicFrame>
        <p:nvGraphicFramePr>
          <p:cNvPr id="13" name="Diagram 12">
            <a:extLst>
              <a:ext uri="{FF2B5EF4-FFF2-40B4-BE49-F238E27FC236}">
                <a16:creationId xmlns:a16="http://schemas.microsoft.com/office/drawing/2014/main" id="{0D25D219-1998-4FE6-9507-9C4AEF8F4AE3}"/>
              </a:ext>
            </a:extLst>
          </p:cNvPr>
          <p:cNvGraphicFramePr>
            <a:graphicFrameLocks/>
          </p:cNvGraphicFramePr>
          <p:nvPr>
            <p:extLst>
              <p:ext uri="{D42A27DB-BD31-4B8C-83A1-F6EECF244321}">
                <p14:modId xmlns:p14="http://schemas.microsoft.com/office/powerpoint/2010/main" val="2924183949"/>
              </p:ext>
            </p:extLst>
          </p:nvPr>
        </p:nvGraphicFramePr>
        <p:xfrm>
          <a:off x="2124075" y="610218"/>
          <a:ext cx="3067050" cy="53863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 17">
            <a:extLst>
              <a:ext uri="{FF2B5EF4-FFF2-40B4-BE49-F238E27FC236}">
                <a16:creationId xmlns:a16="http://schemas.microsoft.com/office/drawing/2014/main" id="{5949D5B0-C3FC-4670-A55E-23334A5DAB8F}"/>
              </a:ext>
            </a:extLst>
          </p:cNvPr>
          <p:cNvGraphicFramePr>
            <a:graphicFrameLocks/>
          </p:cNvGraphicFramePr>
          <p:nvPr>
            <p:extLst>
              <p:ext uri="{D42A27DB-BD31-4B8C-83A1-F6EECF244321}">
                <p14:modId xmlns:p14="http://schemas.microsoft.com/office/powerpoint/2010/main" val="160117483"/>
              </p:ext>
            </p:extLst>
          </p:nvPr>
        </p:nvGraphicFramePr>
        <p:xfrm>
          <a:off x="5781675" y="610218"/>
          <a:ext cx="3067050" cy="53863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7750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Bør Odense være en by, hvor der i nye boligområder også skal være boliger til borgere med almindelige indkomster?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Odense bør være en by hvor der i nye boligområder skal være boliger til borgere med almindelig indkomst. Af figuren fremgår det, at 92,7 % af dem der stemte på Venstre mener der skal være boliger til borgere med almindelige indkomster .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1" name="Diagram 10">
            <a:extLst>
              <a:ext uri="{FF2B5EF4-FFF2-40B4-BE49-F238E27FC236}">
                <a16:creationId xmlns:a16="http://schemas.microsoft.com/office/drawing/2014/main" id="{196DAE65-A344-4482-9661-B3932D2100E4}"/>
              </a:ext>
            </a:extLst>
          </p:cNvPr>
          <p:cNvGraphicFramePr>
            <a:graphicFrameLocks/>
          </p:cNvGraphicFramePr>
          <p:nvPr>
            <p:extLst>
              <p:ext uri="{D42A27DB-BD31-4B8C-83A1-F6EECF244321}">
                <p14:modId xmlns:p14="http://schemas.microsoft.com/office/powerpoint/2010/main" val="3867581550"/>
              </p:ext>
            </p:extLst>
          </p:nvPr>
        </p:nvGraphicFramePr>
        <p:xfrm>
          <a:off x="2124074" y="651998"/>
          <a:ext cx="6696397" cy="558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134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Skal der bygges flere almene familieboliger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der skal bygges flere almene familieboliger i Odense. Af figuren fremgår det, at 70,8 % af deltagerne der stemte på Venstre mener der skal bygges flere almene familieboliger i Odense.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1" name="Diagram 10">
            <a:extLst>
              <a:ext uri="{FF2B5EF4-FFF2-40B4-BE49-F238E27FC236}">
                <a16:creationId xmlns:a16="http://schemas.microsoft.com/office/drawing/2014/main" id="{51E9DE4A-4551-4BBE-AE67-4F4E32B4B2F6}"/>
              </a:ext>
            </a:extLst>
          </p:cNvPr>
          <p:cNvGraphicFramePr>
            <a:graphicFrameLocks/>
          </p:cNvGraphicFramePr>
          <p:nvPr>
            <p:extLst>
              <p:ext uri="{D42A27DB-BD31-4B8C-83A1-F6EECF244321}">
                <p14:modId xmlns:p14="http://schemas.microsoft.com/office/powerpoint/2010/main" val="4065613120"/>
              </p:ext>
            </p:extLst>
          </p:nvPr>
        </p:nvGraphicFramePr>
        <p:xfrm>
          <a:off x="2124074" y="651998"/>
          <a:ext cx="6696397" cy="558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2294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42</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1CC3BFBC-7B6F-4DB1-9D2F-446D7D292ACD}"/>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36,4 % af dem, som stemte på Nye Borgerlige i 2017 prioriterer ”Bedre infrastruktur” højest. (n=1.004)</a:t>
            </a:r>
          </a:p>
        </p:txBody>
      </p:sp>
      <p:sp>
        <p:nvSpPr>
          <p:cNvPr id="2" name="Tekstfelt 1">
            <a:extLst>
              <a:ext uri="{FF2B5EF4-FFF2-40B4-BE49-F238E27FC236}">
                <a16:creationId xmlns:a16="http://schemas.microsoft.com/office/drawing/2014/main" id="{6192E025-FCB1-40E3-BA34-76EDEAA94B0B}"/>
              </a:ext>
            </a:extLst>
          </p:cNvPr>
          <p:cNvSpPr txBox="1"/>
          <p:nvPr/>
        </p:nvSpPr>
        <p:spPr>
          <a:xfrm>
            <a:off x="2915816" y="282665"/>
            <a:ext cx="4598246" cy="369332"/>
          </a:xfrm>
          <a:prstGeom prst="rect">
            <a:avLst/>
          </a:prstGeom>
          <a:noFill/>
        </p:spPr>
        <p:txBody>
          <a:bodyPr wrap="none" rtlCol="0">
            <a:spAutoFit/>
          </a:bodyPr>
          <a:lstStyle/>
          <a:p>
            <a:r>
              <a:rPr lang="da-DK" dirty="0"/>
              <a:t>Bedre infrastruktur (veje og offentlig</a:t>
            </a:r>
            <a:r>
              <a:rPr lang="da-DK" baseline="0" dirty="0"/>
              <a:t> transport)</a:t>
            </a:r>
            <a:endParaRPr lang="da-DK" dirty="0"/>
          </a:p>
        </p:txBody>
      </p:sp>
      <p:graphicFrame>
        <p:nvGraphicFramePr>
          <p:cNvPr id="13" name="Diagram 12">
            <a:extLst>
              <a:ext uri="{FF2B5EF4-FFF2-40B4-BE49-F238E27FC236}">
                <a16:creationId xmlns:a16="http://schemas.microsoft.com/office/drawing/2014/main" id="{78A5BCD8-48D6-437D-B989-7DC832D50A95}"/>
              </a:ext>
            </a:extLst>
          </p:cNvPr>
          <p:cNvGraphicFramePr>
            <a:graphicFrameLocks/>
          </p:cNvGraphicFramePr>
          <p:nvPr>
            <p:extLst>
              <p:ext uri="{D42A27DB-BD31-4B8C-83A1-F6EECF244321}">
                <p14:modId xmlns:p14="http://schemas.microsoft.com/office/powerpoint/2010/main" val="2464915863"/>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95903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0EE5A0C1-4AC4-4720-8F30-1D822891428D}"/>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3,1 % af dem, som stemte på Venstre i 2017 prioriterer ”Gode idræts- og fritidsaktiviteter” højest. (n=1.004)</a:t>
            </a:r>
          </a:p>
        </p:txBody>
      </p:sp>
      <p:sp>
        <p:nvSpPr>
          <p:cNvPr id="2" name="Tekstfelt 1">
            <a:extLst>
              <a:ext uri="{FF2B5EF4-FFF2-40B4-BE49-F238E27FC236}">
                <a16:creationId xmlns:a16="http://schemas.microsoft.com/office/drawing/2014/main" id="{DC535761-AA3A-45D7-947D-484BA3B4119E}"/>
              </a:ext>
            </a:extLst>
          </p:cNvPr>
          <p:cNvSpPr txBox="1"/>
          <p:nvPr/>
        </p:nvSpPr>
        <p:spPr>
          <a:xfrm>
            <a:off x="3707904" y="264387"/>
            <a:ext cx="3247492" cy="369332"/>
          </a:xfrm>
          <a:prstGeom prst="rect">
            <a:avLst/>
          </a:prstGeom>
          <a:noFill/>
        </p:spPr>
        <p:txBody>
          <a:bodyPr wrap="none" rtlCol="0">
            <a:spAutoFit/>
          </a:bodyPr>
          <a:lstStyle/>
          <a:p>
            <a:r>
              <a:rPr lang="da-DK" dirty="0"/>
              <a:t>Gode idræts- og</a:t>
            </a:r>
            <a:r>
              <a:rPr lang="da-DK" baseline="0" dirty="0"/>
              <a:t> fritidsaktiviteter</a:t>
            </a:r>
            <a:endParaRPr lang="da-DK" dirty="0"/>
          </a:p>
        </p:txBody>
      </p:sp>
      <p:graphicFrame>
        <p:nvGraphicFramePr>
          <p:cNvPr id="11" name="Diagram 10">
            <a:extLst>
              <a:ext uri="{FF2B5EF4-FFF2-40B4-BE49-F238E27FC236}">
                <a16:creationId xmlns:a16="http://schemas.microsoft.com/office/drawing/2014/main" id="{5E405DA2-0A9C-4D9B-8697-8D023215C956}"/>
              </a:ext>
            </a:extLst>
          </p:cNvPr>
          <p:cNvGraphicFramePr>
            <a:graphicFrameLocks/>
          </p:cNvGraphicFramePr>
          <p:nvPr>
            <p:extLst>
              <p:ext uri="{D42A27DB-BD31-4B8C-83A1-F6EECF244321}">
                <p14:modId xmlns:p14="http://schemas.microsoft.com/office/powerpoint/2010/main" val="3404195393"/>
              </p:ext>
            </p:extLst>
          </p:nvPr>
        </p:nvGraphicFramePr>
        <p:xfrm>
          <a:off x="2124075" y="651996"/>
          <a:ext cx="6696398" cy="55749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67500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907955AF-E01B-4222-8E9B-2BE978B3FD11}"/>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23,1 % af dem, som stemte på Socialdemokratiet i 2017 prioriterer ”Boliger til alle, man kan betale med almindelig løn” højest. (n=1.004)</a:t>
            </a:r>
          </a:p>
        </p:txBody>
      </p:sp>
      <p:sp>
        <p:nvSpPr>
          <p:cNvPr id="2" name="Tekstfelt 1">
            <a:extLst>
              <a:ext uri="{FF2B5EF4-FFF2-40B4-BE49-F238E27FC236}">
                <a16:creationId xmlns:a16="http://schemas.microsoft.com/office/drawing/2014/main" id="{D00B9F8F-2968-4E70-B63F-4687CD4D6731}"/>
              </a:ext>
            </a:extLst>
          </p:cNvPr>
          <p:cNvSpPr txBox="1"/>
          <p:nvPr/>
        </p:nvSpPr>
        <p:spPr>
          <a:xfrm>
            <a:off x="2843808" y="282665"/>
            <a:ext cx="4866717" cy="369332"/>
          </a:xfrm>
          <a:prstGeom prst="rect">
            <a:avLst/>
          </a:prstGeom>
          <a:noFill/>
        </p:spPr>
        <p:txBody>
          <a:bodyPr wrap="none" rtlCol="0">
            <a:spAutoFit/>
          </a:bodyPr>
          <a:lstStyle/>
          <a:p>
            <a:r>
              <a:rPr lang="da-DK" dirty="0"/>
              <a:t>Boliger til alle, man kan betale med almindelig løn</a:t>
            </a:r>
          </a:p>
        </p:txBody>
      </p:sp>
      <p:graphicFrame>
        <p:nvGraphicFramePr>
          <p:cNvPr id="11" name="Diagram 10">
            <a:extLst>
              <a:ext uri="{FF2B5EF4-FFF2-40B4-BE49-F238E27FC236}">
                <a16:creationId xmlns:a16="http://schemas.microsoft.com/office/drawing/2014/main" id="{CC59130B-944B-4A8A-9A83-EACB15934A20}"/>
              </a:ext>
            </a:extLst>
          </p:cNvPr>
          <p:cNvGraphicFramePr>
            <a:graphicFrameLocks/>
          </p:cNvGraphicFramePr>
          <p:nvPr>
            <p:extLst>
              <p:ext uri="{D42A27DB-BD31-4B8C-83A1-F6EECF244321}">
                <p14:modId xmlns:p14="http://schemas.microsoft.com/office/powerpoint/2010/main" val="959841986"/>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020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FEC8C5FA-24FC-4D9D-9A0C-02A38CB06DF5}"/>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4,5 % af dem, som stemte på SF i 2017 prioriterer ”Bevarelse af den lokale natur” højest. (n=1.004)</a:t>
            </a:r>
          </a:p>
        </p:txBody>
      </p:sp>
      <p:sp>
        <p:nvSpPr>
          <p:cNvPr id="2" name="Tekstfelt 1">
            <a:extLst>
              <a:ext uri="{FF2B5EF4-FFF2-40B4-BE49-F238E27FC236}">
                <a16:creationId xmlns:a16="http://schemas.microsoft.com/office/drawing/2014/main" id="{BD8DC929-AC9B-48BD-ADD9-E08FF18B57B1}"/>
              </a:ext>
            </a:extLst>
          </p:cNvPr>
          <p:cNvSpPr txBox="1"/>
          <p:nvPr/>
        </p:nvSpPr>
        <p:spPr>
          <a:xfrm>
            <a:off x="3650718" y="282665"/>
            <a:ext cx="2899576" cy="369332"/>
          </a:xfrm>
          <a:prstGeom prst="rect">
            <a:avLst/>
          </a:prstGeom>
          <a:noFill/>
        </p:spPr>
        <p:txBody>
          <a:bodyPr wrap="none" rtlCol="0">
            <a:spAutoFit/>
          </a:bodyPr>
          <a:lstStyle/>
          <a:p>
            <a:r>
              <a:rPr lang="da-DK" dirty="0"/>
              <a:t>Bevarelse af den lokale natur</a:t>
            </a:r>
          </a:p>
        </p:txBody>
      </p:sp>
      <p:graphicFrame>
        <p:nvGraphicFramePr>
          <p:cNvPr id="11" name="Diagram 10">
            <a:extLst>
              <a:ext uri="{FF2B5EF4-FFF2-40B4-BE49-F238E27FC236}">
                <a16:creationId xmlns:a16="http://schemas.microsoft.com/office/drawing/2014/main" id="{84563AEC-78B6-49BF-BA8B-32E7A18FAD5B}"/>
              </a:ext>
            </a:extLst>
          </p:cNvPr>
          <p:cNvGraphicFramePr>
            <a:graphicFrameLocks/>
          </p:cNvGraphicFramePr>
          <p:nvPr>
            <p:extLst>
              <p:ext uri="{D42A27DB-BD31-4B8C-83A1-F6EECF244321}">
                <p14:modId xmlns:p14="http://schemas.microsoft.com/office/powerpoint/2010/main" val="414187359"/>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92972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C751E4ED-DED1-4BA6-A793-FFA34FF7B2FB}"/>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8,7 % af dem, som stemte på Radikale Venstre i 2017 prioriterer ”Flere grønne områder i byen” højest. (n=1.004)</a:t>
            </a:r>
          </a:p>
        </p:txBody>
      </p:sp>
      <p:sp>
        <p:nvSpPr>
          <p:cNvPr id="2" name="Tekstfelt 1">
            <a:extLst>
              <a:ext uri="{FF2B5EF4-FFF2-40B4-BE49-F238E27FC236}">
                <a16:creationId xmlns:a16="http://schemas.microsoft.com/office/drawing/2014/main" id="{20A300F1-379A-4219-922E-6C7AC241ABCD}"/>
              </a:ext>
            </a:extLst>
          </p:cNvPr>
          <p:cNvSpPr txBox="1"/>
          <p:nvPr/>
        </p:nvSpPr>
        <p:spPr>
          <a:xfrm>
            <a:off x="3779912" y="282665"/>
            <a:ext cx="2851037" cy="369332"/>
          </a:xfrm>
          <a:prstGeom prst="rect">
            <a:avLst/>
          </a:prstGeom>
          <a:noFill/>
        </p:spPr>
        <p:txBody>
          <a:bodyPr wrap="none" rtlCol="0">
            <a:spAutoFit/>
          </a:bodyPr>
          <a:lstStyle/>
          <a:p>
            <a:r>
              <a:rPr lang="da-DK" dirty="0"/>
              <a:t>Flere grønne områder i byen</a:t>
            </a:r>
          </a:p>
        </p:txBody>
      </p:sp>
      <p:graphicFrame>
        <p:nvGraphicFramePr>
          <p:cNvPr id="11" name="Diagram 10">
            <a:extLst>
              <a:ext uri="{FF2B5EF4-FFF2-40B4-BE49-F238E27FC236}">
                <a16:creationId xmlns:a16="http://schemas.microsoft.com/office/drawing/2014/main" id="{D4B8E139-D823-45FB-84E7-D9A1CC1E243B}"/>
              </a:ext>
            </a:extLst>
          </p:cNvPr>
          <p:cNvGraphicFramePr>
            <a:graphicFrameLocks/>
          </p:cNvGraphicFramePr>
          <p:nvPr>
            <p:extLst>
              <p:ext uri="{D42A27DB-BD31-4B8C-83A1-F6EECF244321}">
                <p14:modId xmlns:p14="http://schemas.microsoft.com/office/powerpoint/2010/main" val="1326224735"/>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0834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2202F162-7CF4-43AE-B4C4-8E61F9E90F5E}"/>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23 % af dem, som stemte på Enhedslisten i 2017 prioriterer ”Kommunen skal have en klimapolitik” højest. (n=1.004)</a:t>
            </a:r>
          </a:p>
        </p:txBody>
      </p:sp>
      <p:sp>
        <p:nvSpPr>
          <p:cNvPr id="2" name="Tekstfelt 1">
            <a:extLst>
              <a:ext uri="{FF2B5EF4-FFF2-40B4-BE49-F238E27FC236}">
                <a16:creationId xmlns:a16="http://schemas.microsoft.com/office/drawing/2014/main" id="{3D49BB2D-77A6-4CC2-974E-3570969A0263}"/>
              </a:ext>
            </a:extLst>
          </p:cNvPr>
          <p:cNvSpPr txBox="1"/>
          <p:nvPr/>
        </p:nvSpPr>
        <p:spPr>
          <a:xfrm>
            <a:off x="3271619" y="282665"/>
            <a:ext cx="3608873" cy="369332"/>
          </a:xfrm>
          <a:prstGeom prst="rect">
            <a:avLst/>
          </a:prstGeom>
          <a:noFill/>
        </p:spPr>
        <p:txBody>
          <a:bodyPr wrap="none" rtlCol="0">
            <a:spAutoFit/>
          </a:bodyPr>
          <a:lstStyle/>
          <a:p>
            <a:r>
              <a:rPr lang="da-DK" dirty="0"/>
              <a:t>Kommunen skal have en klimapolitik</a:t>
            </a:r>
          </a:p>
        </p:txBody>
      </p:sp>
      <p:graphicFrame>
        <p:nvGraphicFramePr>
          <p:cNvPr id="11" name="Diagram 10">
            <a:extLst>
              <a:ext uri="{FF2B5EF4-FFF2-40B4-BE49-F238E27FC236}">
                <a16:creationId xmlns:a16="http://schemas.microsoft.com/office/drawing/2014/main" id="{98FD5A03-AF6B-4F25-BBEC-6FBB410DE137}"/>
              </a:ext>
            </a:extLst>
          </p:cNvPr>
          <p:cNvGraphicFramePr>
            <a:graphicFrameLocks/>
          </p:cNvGraphicFramePr>
          <p:nvPr>
            <p:extLst>
              <p:ext uri="{D42A27DB-BD31-4B8C-83A1-F6EECF244321}">
                <p14:modId xmlns:p14="http://schemas.microsoft.com/office/powerpoint/2010/main" val="1597107839"/>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5960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B07C4719-ED9A-498E-983E-15DFD25B6B48}"/>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6,5 % af dem, som stemte på Venstre i 2017 prioriterer ”Sikring af gode folkeskoler” højest. (n=1.004)</a:t>
            </a:r>
          </a:p>
        </p:txBody>
      </p:sp>
      <p:sp>
        <p:nvSpPr>
          <p:cNvPr id="2" name="Tekstfelt 1">
            <a:extLst>
              <a:ext uri="{FF2B5EF4-FFF2-40B4-BE49-F238E27FC236}">
                <a16:creationId xmlns:a16="http://schemas.microsoft.com/office/drawing/2014/main" id="{C77A96F6-4592-469E-AE38-DEA4B0DCE2B1}"/>
              </a:ext>
            </a:extLst>
          </p:cNvPr>
          <p:cNvSpPr txBox="1"/>
          <p:nvPr/>
        </p:nvSpPr>
        <p:spPr>
          <a:xfrm>
            <a:off x="3995936" y="282665"/>
            <a:ext cx="2625462" cy="369332"/>
          </a:xfrm>
          <a:prstGeom prst="rect">
            <a:avLst/>
          </a:prstGeom>
          <a:noFill/>
        </p:spPr>
        <p:txBody>
          <a:bodyPr wrap="none" rtlCol="0">
            <a:spAutoFit/>
          </a:bodyPr>
          <a:lstStyle/>
          <a:p>
            <a:r>
              <a:rPr lang="da-DK" dirty="0"/>
              <a:t>Sikring af gode folkeskoler</a:t>
            </a:r>
          </a:p>
        </p:txBody>
      </p:sp>
      <p:graphicFrame>
        <p:nvGraphicFramePr>
          <p:cNvPr id="11" name="Diagram 10">
            <a:extLst>
              <a:ext uri="{FF2B5EF4-FFF2-40B4-BE49-F238E27FC236}">
                <a16:creationId xmlns:a16="http://schemas.microsoft.com/office/drawing/2014/main" id="{431C372F-1766-435A-ACA1-E52AF673B501}"/>
              </a:ext>
            </a:extLst>
          </p:cNvPr>
          <p:cNvGraphicFramePr>
            <a:graphicFrameLocks/>
          </p:cNvGraphicFramePr>
          <p:nvPr>
            <p:extLst>
              <p:ext uri="{D42A27DB-BD31-4B8C-83A1-F6EECF244321}">
                <p14:modId xmlns:p14="http://schemas.microsoft.com/office/powerpoint/2010/main" val="3845175846"/>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2173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49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71066E3A-CE8A-4091-BDC1-F374F0CD765A}"/>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32,1 % af dem, som stemte på DF i 2017 prioriterer ”Hjemmeplejen for de ældre” højest. (n=1.004)</a:t>
            </a:r>
          </a:p>
        </p:txBody>
      </p:sp>
      <p:sp>
        <p:nvSpPr>
          <p:cNvPr id="2" name="Tekstfelt 1">
            <a:extLst>
              <a:ext uri="{FF2B5EF4-FFF2-40B4-BE49-F238E27FC236}">
                <a16:creationId xmlns:a16="http://schemas.microsoft.com/office/drawing/2014/main" id="{125F7D6A-DC04-4FD7-858E-F1E9B947D6E1}"/>
              </a:ext>
            </a:extLst>
          </p:cNvPr>
          <p:cNvSpPr txBox="1"/>
          <p:nvPr/>
        </p:nvSpPr>
        <p:spPr>
          <a:xfrm>
            <a:off x="3689234" y="282665"/>
            <a:ext cx="2773644" cy="369332"/>
          </a:xfrm>
          <a:prstGeom prst="rect">
            <a:avLst/>
          </a:prstGeom>
          <a:noFill/>
        </p:spPr>
        <p:txBody>
          <a:bodyPr wrap="none" rtlCol="0">
            <a:spAutoFit/>
          </a:bodyPr>
          <a:lstStyle/>
          <a:p>
            <a:r>
              <a:rPr lang="da-DK" dirty="0"/>
              <a:t>Hjemmeplejen for de ældre</a:t>
            </a:r>
          </a:p>
        </p:txBody>
      </p:sp>
      <p:graphicFrame>
        <p:nvGraphicFramePr>
          <p:cNvPr id="11" name="Diagram 10">
            <a:extLst>
              <a:ext uri="{FF2B5EF4-FFF2-40B4-BE49-F238E27FC236}">
                <a16:creationId xmlns:a16="http://schemas.microsoft.com/office/drawing/2014/main" id="{4D4F44A1-A95C-427E-B802-DC9C509D6934}"/>
              </a:ext>
            </a:extLst>
          </p:cNvPr>
          <p:cNvGraphicFramePr>
            <a:graphicFrameLocks/>
          </p:cNvGraphicFramePr>
          <p:nvPr>
            <p:extLst>
              <p:ext uri="{D42A27DB-BD31-4B8C-83A1-F6EECF244321}">
                <p14:modId xmlns:p14="http://schemas.microsoft.com/office/powerpoint/2010/main" val="707792310"/>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582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6. Hvilken type bolig bor du I?</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09320"/>
            <a:ext cx="7128445"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hvilken type bolig deltagerne i Odense Kommune bor i. Af figuren fremgår det, at 39,8 % af deltagerne bor i eget hus og at 26,9 bor i en lejebolig ejet af en almen boligorganisation.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13" name="Diagram 12">
            <a:extLst>
              <a:ext uri="{FF2B5EF4-FFF2-40B4-BE49-F238E27FC236}">
                <a16:creationId xmlns:a16="http://schemas.microsoft.com/office/drawing/2014/main" id="{D96A1885-D788-4AFE-8D01-B944498A51E3}"/>
              </a:ext>
            </a:extLst>
          </p:cNvPr>
          <p:cNvGraphicFramePr>
            <a:graphicFrameLocks/>
          </p:cNvGraphicFramePr>
          <p:nvPr>
            <p:extLst>
              <p:ext uri="{D42A27DB-BD31-4B8C-83A1-F6EECF244321}">
                <p14:modId xmlns:p14="http://schemas.microsoft.com/office/powerpoint/2010/main" val="2428194051"/>
              </p:ext>
            </p:extLst>
          </p:nvPr>
        </p:nvGraphicFramePr>
        <p:xfrm>
          <a:off x="2124074" y="548680"/>
          <a:ext cx="6264275" cy="5616624"/>
        </p:xfrm>
        <a:graphic>
          <a:graphicData uri="http://schemas.openxmlformats.org/drawingml/2006/chart">
            <c:chart xmlns:c="http://schemas.openxmlformats.org/drawingml/2006/chart" xmlns:r="http://schemas.openxmlformats.org/officeDocument/2006/relationships" r:id="rId4"/>
          </a:graphicData>
        </a:graphic>
      </p:graphicFrame>
      <p:sp>
        <p:nvSpPr>
          <p:cNvPr id="11" name="Rektangel 10">
            <a:extLst>
              <a:ext uri="{FF2B5EF4-FFF2-40B4-BE49-F238E27FC236}">
                <a16:creationId xmlns:a16="http://schemas.microsoft.com/office/drawing/2014/main" id="{C471E707-1483-4939-A87E-BE3BE6FEA76B}"/>
              </a:ext>
            </a:extLst>
          </p:cNvPr>
          <p:cNvSpPr/>
          <p:nvPr/>
        </p:nvSpPr>
        <p:spPr>
          <a:xfrm>
            <a:off x="107504" y="1700808"/>
            <a:ext cx="1872208" cy="4643835"/>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56559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71066E3A-CE8A-4091-BDC1-F374F0CD765A}"/>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17,7 % af dem, som stemte på DF i 2017 prioriterer ”Børn og unge” højest. (n=1.004)</a:t>
            </a:r>
          </a:p>
        </p:txBody>
      </p:sp>
      <p:sp>
        <p:nvSpPr>
          <p:cNvPr id="2" name="Tekstfelt 1">
            <a:extLst>
              <a:ext uri="{FF2B5EF4-FFF2-40B4-BE49-F238E27FC236}">
                <a16:creationId xmlns:a16="http://schemas.microsoft.com/office/drawing/2014/main" id="{125F7D6A-DC04-4FD7-858E-F1E9B947D6E1}"/>
              </a:ext>
            </a:extLst>
          </p:cNvPr>
          <p:cNvSpPr txBox="1"/>
          <p:nvPr/>
        </p:nvSpPr>
        <p:spPr>
          <a:xfrm>
            <a:off x="4499992" y="282665"/>
            <a:ext cx="1436291" cy="369332"/>
          </a:xfrm>
          <a:prstGeom prst="rect">
            <a:avLst/>
          </a:prstGeom>
          <a:noFill/>
        </p:spPr>
        <p:txBody>
          <a:bodyPr wrap="none" rtlCol="0">
            <a:spAutoFit/>
          </a:bodyPr>
          <a:lstStyle/>
          <a:p>
            <a:r>
              <a:rPr lang="da-DK" dirty="0"/>
              <a:t>Børn og unge</a:t>
            </a:r>
          </a:p>
        </p:txBody>
      </p:sp>
      <p:graphicFrame>
        <p:nvGraphicFramePr>
          <p:cNvPr id="9" name="Diagram 8">
            <a:extLst>
              <a:ext uri="{FF2B5EF4-FFF2-40B4-BE49-F238E27FC236}">
                <a16:creationId xmlns:a16="http://schemas.microsoft.com/office/drawing/2014/main" id="{8887F1A5-1BAF-40CC-A01C-00B5718D8189}"/>
              </a:ext>
            </a:extLst>
          </p:cNvPr>
          <p:cNvGraphicFramePr>
            <a:graphicFrameLocks/>
          </p:cNvGraphicFramePr>
          <p:nvPr>
            <p:extLst>
              <p:ext uri="{D42A27DB-BD31-4B8C-83A1-F6EECF244321}">
                <p14:modId xmlns:p14="http://schemas.microsoft.com/office/powerpoint/2010/main" val="3863454263"/>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99587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8" name="Tekstboks 13">
            <a:extLst>
              <a:ext uri="{FF2B5EF4-FFF2-40B4-BE49-F238E27FC236}">
                <a16:creationId xmlns:a16="http://schemas.microsoft.com/office/drawing/2014/main" id="{71066E3A-CE8A-4091-BDC1-F374F0CD765A}"/>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7,2 % af dem, som stemte på DF i 2017 prioriterer ”Andet” højest. (n=1.004)</a:t>
            </a:r>
          </a:p>
        </p:txBody>
      </p:sp>
      <p:sp>
        <p:nvSpPr>
          <p:cNvPr id="2" name="Tekstfelt 1">
            <a:extLst>
              <a:ext uri="{FF2B5EF4-FFF2-40B4-BE49-F238E27FC236}">
                <a16:creationId xmlns:a16="http://schemas.microsoft.com/office/drawing/2014/main" id="{125F7D6A-DC04-4FD7-858E-F1E9B947D6E1}"/>
              </a:ext>
            </a:extLst>
          </p:cNvPr>
          <p:cNvSpPr txBox="1"/>
          <p:nvPr/>
        </p:nvSpPr>
        <p:spPr>
          <a:xfrm>
            <a:off x="4699799" y="288710"/>
            <a:ext cx="752514" cy="369332"/>
          </a:xfrm>
          <a:prstGeom prst="rect">
            <a:avLst/>
          </a:prstGeom>
          <a:noFill/>
        </p:spPr>
        <p:txBody>
          <a:bodyPr wrap="none" rtlCol="0">
            <a:spAutoFit/>
          </a:bodyPr>
          <a:lstStyle/>
          <a:p>
            <a:r>
              <a:rPr lang="da-DK" dirty="0"/>
              <a:t>Andet</a:t>
            </a:r>
          </a:p>
        </p:txBody>
      </p:sp>
      <p:graphicFrame>
        <p:nvGraphicFramePr>
          <p:cNvPr id="9" name="Diagram 8">
            <a:extLst>
              <a:ext uri="{FF2B5EF4-FFF2-40B4-BE49-F238E27FC236}">
                <a16:creationId xmlns:a16="http://schemas.microsoft.com/office/drawing/2014/main" id="{F973A448-4689-4B15-B015-5706E695E4E8}"/>
              </a:ext>
            </a:extLst>
          </p:cNvPr>
          <p:cNvGraphicFramePr>
            <a:graphicFrameLocks/>
          </p:cNvGraphicFramePr>
          <p:nvPr>
            <p:extLst>
              <p:ext uri="{D42A27DB-BD31-4B8C-83A1-F6EECF244321}">
                <p14:modId xmlns:p14="http://schemas.microsoft.com/office/powerpoint/2010/main" val="50180827"/>
              </p:ext>
            </p:extLst>
          </p:nvPr>
        </p:nvGraphicFramePr>
        <p:xfrm>
          <a:off x="2124075" y="651997"/>
          <a:ext cx="6696398" cy="55872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959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boks 12"/>
          <p:cNvSpPr txBox="1"/>
          <p:nvPr/>
        </p:nvSpPr>
        <p:spPr>
          <a:xfrm>
            <a:off x="395536" y="2204586"/>
            <a:ext cx="7992888" cy="1077218"/>
          </a:xfrm>
          <a:prstGeom prst="rect">
            <a:avLst/>
          </a:prstGeom>
          <a:noFill/>
        </p:spPr>
        <p:txBody>
          <a:bodyPr wrap="square" rtlCol="0">
            <a:spAutoFit/>
          </a:bodyPr>
          <a:lstStyle/>
          <a:p>
            <a:r>
              <a:rPr lang="da-DK" sz="3200" dirty="0">
                <a:solidFill>
                  <a:schemeClr val="tx1">
                    <a:lumMod val="65000"/>
                    <a:lumOff val="35000"/>
                  </a:schemeClr>
                </a:solidFill>
                <a:latin typeface="Tahoma" pitchFamily="34" charset="0"/>
                <a:ea typeface="Tahoma" pitchFamily="34" charset="0"/>
                <a:cs typeface="Tahoma" pitchFamily="34" charset="0"/>
              </a:rPr>
              <a:t>Nedbrydninger – Hvilket parti hælder du til at stemme på til kommunalvalg nov. 2021?</a:t>
            </a:r>
          </a:p>
        </p:txBody>
      </p:sp>
      <p:pic>
        <p:nvPicPr>
          <p:cNvPr id="6" name="Billede 5" descr="BL.png"/>
          <p:cNvPicPr>
            <a:picLocks noChangeAspect="1"/>
          </p:cNvPicPr>
          <p:nvPr/>
        </p:nvPicPr>
        <p:blipFill>
          <a:blip r:embed="rId3" cstate="print"/>
          <a:stretch>
            <a:fillRect/>
          </a:stretch>
        </p:blipFill>
        <p:spPr>
          <a:xfrm>
            <a:off x="5868144" y="4653135"/>
            <a:ext cx="2282136" cy="1464011"/>
          </a:xfrm>
          <a:prstGeom prst="rect">
            <a:avLst/>
          </a:prstGeom>
        </p:spPr>
      </p:pic>
    </p:spTree>
    <p:extLst>
      <p:ext uri="{BB962C8B-B14F-4D97-AF65-F5344CB8AC3E}">
        <p14:creationId xmlns:p14="http://schemas.microsoft.com/office/powerpoint/2010/main" val="4175273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på dine børns vegne bekymret for, om de har eller får råd til at bo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CA0454F-5D6C-49D1-AF36-1D01E13EFEC3}"/>
              </a:ext>
            </a:extLst>
          </p:cNvPr>
          <p:cNvSpPr txBox="1"/>
          <p:nvPr/>
        </p:nvSpPr>
        <p:spPr>
          <a:xfrm>
            <a:off x="2124075" y="6278010"/>
            <a:ext cx="6912421"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bekymret på deres børns vegne for, om de har råd til at bo i Odense. Af figuren fremgår det, at i 57 % af dem, som overveje at stemme på Nye Borgerlige, er bekymret. (n=435)</a:t>
            </a:r>
          </a:p>
        </p:txBody>
      </p:sp>
      <p:graphicFrame>
        <p:nvGraphicFramePr>
          <p:cNvPr id="11" name="Diagram 10">
            <a:extLst>
              <a:ext uri="{FF2B5EF4-FFF2-40B4-BE49-F238E27FC236}">
                <a16:creationId xmlns:a16="http://schemas.microsoft.com/office/drawing/2014/main" id="{453409C3-6896-4B6E-A54E-0F9341C41864}"/>
              </a:ext>
            </a:extLst>
          </p:cNvPr>
          <p:cNvGraphicFramePr>
            <a:graphicFrameLocks/>
          </p:cNvGraphicFramePr>
          <p:nvPr>
            <p:extLst>
              <p:ext uri="{D42A27DB-BD31-4B8C-83A1-F6EECF244321}">
                <p14:modId xmlns:p14="http://schemas.microsoft.com/office/powerpoint/2010/main" val="1904245405"/>
              </p:ext>
            </p:extLst>
          </p:nvPr>
        </p:nvGraphicFramePr>
        <p:xfrm>
          <a:off x="2124074" y="651998"/>
          <a:ext cx="6696397" cy="56260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89032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892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Frygter du, at de stigende boligpriser i Odense på et tidspunkt kan medføre, at du eller andre, du holder af, bliver nødt til at flytte fra kommunen?</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A54B488A-345C-43BA-BBF9-BAB59A5B9233}"/>
              </a:ext>
            </a:extLst>
          </p:cNvPr>
          <p:cNvSpPr txBox="1"/>
          <p:nvPr/>
        </p:nvSpPr>
        <p:spPr>
          <a:xfrm>
            <a:off x="2124075" y="6301227"/>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frygter, at de eller andre nære må flytte fra kommunen pga. stigende boligpriser. Af figuren fremgår det, at i 51,5 % af dem, som overvejer at stemme på Radikale Venstre i 2021, frygter, at måtte flytte. (n=1.004)</a:t>
            </a:r>
          </a:p>
        </p:txBody>
      </p:sp>
      <p:graphicFrame>
        <p:nvGraphicFramePr>
          <p:cNvPr id="11" name="Diagram 10">
            <a:extLst>
              <a:ext uri="{FF2B5EF4-FFF2-40B4-BE49-F238E27FC236}">
                <a16:creationId xmlns:a16="http://schemas.microsoft.com/office/drawing/2014/main" id="{E975382C-7F3A-4B01-B242-1D1E39E79892}"/>
              </a:ext>
            </a:extLst>
          </p:cNvPr>
          <p:cNvGraphicFramePr>
            <a:graphicFrameLocks/>
          </p:cNvGraphicFramePr>
          <p:nvPr>
            <p:extLst>
              <p:ext uri="{D42A27DB-BD31-4B8C-83A1-F6EECF244321}">
                <p14:modId xmlns:p14="http://schemas.microsoft.com/office/powerpoint/2010/main" val="3134035616"/>
              </p:ext>
            </p:extLst>
          </p:nvPr>
        </p:nvGraphicFramePr>
        <p:xfrm>
          <a:off x="2124074" y="651997"/>
          <a:ext cx="6696397" cy="56492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9167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Er du skrevet op til en almen bolig?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79EFF826-E6D8-4D42-AD6A-91C1F9FDA027}"/>
              </a:ext>
            </a:extLst>
          </p:cNvPr>
          <p:cNvSpPr txBox="1"/>
          <p:nvPr/>
        </p:nvSpPr>
        <p:spPr>
          <a:xfrm>
            <a:off x="2124075" y="6309320"/>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er skrevet op til en almen bolig. Af figuren fremgår det, at 25,6 % af dem, som overvejer at stemme på Alternativet i 2021, er skrevet op til en almen bolig. (n=1.004)</a:t>
            </a:r>
          </a:p>
        </p:txBody>
      </p:sp>
      <p:graphicFrame>
        <p:nvGraphicFramePr>
          <p:cNvPr id="11" name="Diagram 10">
            <a:extLst>
              <a:ext uri="{FF2B5EF4-FFF2-40B4-BE49-F238E27FC236}">
                <a16:creationId xmlns:a16="http://schemas.microsoft.com/office/drawing/2014/main" id="{591DCC35-2A54-4817-A62D-570900E8045A}"/>
              </a:ext>
            </a:extLst>
          </p:cNvPr>
          <p:cNvGraphicFramePr>
            <a:graphicFrameLocks/>
          </p:cNvGraphicFramePr>
          <p:nvPr>
            <p:extLst>
              <p:ext uri="{D42A27DB-BD31-4B8C-83A1-F6EECF244321}">
                <p14:modId xmlns:p14="http://schemas.microsoft.com/office/powerpoint/2010/main" val="929824097"/>
              </p:ext>
            </p:extLst>
          </p:nvPr>
        </p:nvGraphicFramePr>
        <p:xfrm>
          <a:off x="2124074" y="651998"/>
          <a:ext cx="6696397" cy="56573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7674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Hvad synes du, om ventetiderne på almene boliger?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C846065-1753-45DC-82B1-6D1F4BC136BA}"/>
              </a:ext>
            </a:extLst>
          </p:cNvPr>
          <p:cNvSpPr txBox="1"/>
          <p:nvPr/>
        </p:nvSpPr>
        <p:spPr>
          <a:xfrm>
            <a:off x="2124073" y="6341257"/>
            <a:ext cx="662438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deltagernes vurdering af ventetiden på almene boliger. Af figuren fremgår det, at 60,6 % af dem, som overvejer at stemme på Radikale Venstre i 2021 synes, at ventetiden er for lang. (n=1.004)</a:t>
            </a:r>
          </a:p>
        </p:txBody>
      </p:sp>
      <p:graphicFrame>
        <p:nvGraphicFramePr>
          <p:cNvPr id="11" name="Diagram 10">
            <a:extLst>
              <a:ext uri="{FF2B5EF4-FFF2-40B4-BE49-F238E27FC236}">
                <a16:creationId xmlns:a16="http://schemas.microsoft.com/office/drawing/2014/main" id="{49C97D80-AA16-430C-90EC-327CA6CE1499}"/>
              </a:ext>
            </a:extLst>
          </p:cNvPr>
          <p:cNvGraphicFramePr>
            <a:graphicFrameLocks/>
          </p:cNvGraphicFramePr>
          <p:nvPr>
            <p:extLst>
              <p:ext uri="{D42A27DB-BD31-4B8C-83A1-F6EECF244321}">
                <p14:modId xmlns:p14="http://schemas.microsoft.com/office/powerpoint/2010/main" val="2959616273"/>
              </p:ext>
            </p:extLst>
          </p:nvPr>
        </p:nvGraphicFramePr>
        <p:xfrm>
          <a:off x="2124074" y="651997"/>
          <a:ext cx="6696397" cy="56892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3217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Bør Odense være en by, hvor der i nye boligområder også skal være boliger til borgere med almindelige indkomster?</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Odense bør være en by hvor der i nye boligområder skal være boliger til borgere med almindelig indkomst. Af figuren fremgår det, at 95,3 % af dem der overvejer at stemme på Venstre mener der skal være boliger til borgere med almindelige indkomster .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9" name="Diagram 8">
            <a:extLst>
              <a:ext uri="{FF2B5EF4-FFF2-40B4-BE49-F238E27FC236}">
                <a16:creationId xmlns:a16="http://schemas.microsoft.com/office/drawing/2014/main" id="{836958B7-BA67-4358-B9E3-93A6E05803C8}"/>
              </a:ext>
            </a:extLst>
          </p:cNvPr>
          <p:cNvGraphicFramePr>
            <a:graphicFrameLocks/>
          </p:cNvGraphicFramePr>
          <p:nvPr>
            <p:extLst>
              <p:ext uri="{D42A27DB-BD31-4B8C-83A1-F6EECF244321}">
                <p14:modId xmlns:p14="http://schemas.microsoft.com/office/powerpoint/2010/main" val="1086078967"/>
              </p:ext>
            </p:extLst>
          </p:nvPr>
        </p:nvGraphicFramePr>
        <p:xfrm>
          <a:off x="2124074" y="651998"/>
          <a:ext cx="6696397" cy="558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3328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Skal der bygges flere almene familieboliger i Odense?</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om deltagerne mener der skal bygges flere almene familieboliger i Odense. Af figuren fremgår det, at 78 % af deltagerne der overvejer at stemme på Venstre mener der skal bygges flere almene familieboliger i Odense.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graphicFrame>
        <p:nvGraphicFramePr>
          <p:cNvPr id="9" name="Diagram 8">
            <a:extLst>
              <a:ext uri="{FF2B5EF4-FFF2-40B4-BE49-F238E27FC236}">
                <a16:creationId xmlns:a16="http://schemas.microsoft.com/office/drawing/2014/main" id="{61DACCE1-613C-4F92-AEE2-1CC762D5517E}"/>
              </a:ext>
            </a:extLst>
          </p:cNvPr>
          <p:cNvGraphicFramePr>
            <a:graphicFrameLocks/>
          </p:cNvGraphicFramePr>
          <p:nvPr>
            <p:extLst>
              <p:ext uri="{D42A27DB-BD31-4B8C-83A1-F6EECF244321}">
                <p14:modId xmlns:p14="http://schemas.microsoft.com/office/powerpoint/2010/main" val="164738425"/>
              </p:ext>
            </p:extLst>
          </p:nvPr>
        </p:nvGraphicFramePr>
        <p:xfrm>
          <a:off x="2124074" y="651998"/>
          <a:ext cx="6696397" cy="55853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3769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59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5079AFA8-C985-4E69-8E10-BE5AC3A1D989}"/>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14,6 % af dem, som overvejer at stemme på Nye Borgerlige i 2021 prioriterer ”Bedre infrastruktur” højest. (n=1.004)</a:t>
            </a:r>
          </a:p>
        </p:txBody>
      </p:sp>
      <p:sp>
        <p:nvSpPr>
          <p:cNvPr id="2" name="Tekstfelt 1">
            <a:extLst>
              <a:ext uri="{FF2B5EF4-FFF2-40B4-BE49-F238E27FC236}">
                <a16:creationId xmlns:a16="http://schemas.microsoft.com/office/drawing/2014/main" id="{59AD8461-B707-4854-B20C-A0BFA2DFC4D9}"/>
              </a:ext>
            </a:extLst>
          </p:cNvPr>
          <p:cNvSpPr txBox="1"/>
          <p:nvPr/>
        </p:nvSpPr>
        <p:spPr>
          <a:xfrm>
            <a:off x="3203848" y="286061"/>
            <a:ext cx="4598246" cy="369332"/>
          </a:xfrm>
          <a:prstGeom prst="rect">
            <a:avLst/>
          </a:prstGeom>
          <a:noFill/>
        </p:spPr>
        <p:txBody>
          <a:bodyPr wrap="none" rtlCol="0">
            <a:spAutoFit/>
          </a:bodyPr>
          <a:lstStyle/>
          <a:p>
            <a:r>
              <a:rPr lang="da-DK" dirty="0"/>
              <a:t>Bedre infrastruktur (veje og offentlig</a:t>
            </a:r>
            <a:r>
              <a:rPr lang="da-DK" baseline="0" dirty="0"/>
              <a:t> transport)</a:t>
            </a:r>
            <a:endParaRPr lang="da-DK" dirty="0"/>
          </a:p>
        </p:txBody>
      </p:sp>
      <p:graphicFrame>
        <p:nvGraphicFramePr>
          <p:cNvPr id="11" name="Diagram 10">
            <a:extLst>
              <a:ext uri="{FF2B5EF4-FFF2-40B4-BE49-F238E27FC236}">
                <a16:creationId xmlns:a16="http://schemas.microsoft.com/office/drawing/2014/main" id="{33F99699-C5FB-4CD0-A49A-47B1B08E7132}"/>
              </a:ext>
            </a:extLst>
          </p:cNvPr>
          <p:cNvGraphicFramePr>
            <a:graphicFrameLocks/>
          </p:cNvGraphicFramePr>
          <p:nvPr>
            <p:extLst>
              <p:ext uri="{D42A27DB-BD31-4B8C-83A1-F6EECF244321}">
                <p14:modId xmlns:p14="http://schemas.microsoft.com/office/powerpoint/2010/main" val="3123857797"/>
              </p:ext>
            </p:extLst>
          </p:nvPr>
        </p:nvGraphicFramePr>
        <p:xfrm>
          <a:off x="2124075" y="651996"/>
          <a:ext cx="6696397" cy="5589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494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2" name="Tekstfelt 1">
            <a:extLst>
              <a:ext uri="{FF2B5EF4-FFF2-40B4-BE49-F238E27FC236}">
                <a16:creationId xmlns:a16="http://schemas.microsoft.com/office/drawing/2014/main" id="{B5AAACF1-9766-44A0-87DA-C776565DFD1D}"/>
              </a:ext>
            </a:extLst>
          </p:cNvPr>
          <p:cNvSpPr txBox="1"/>
          <p:nvPr/>
        </p:nvSpPr>
        <p:spPr>
          <a:xfrm>
            <a:off x="971600" y="2276872"/>
            <a:ext cx="7416824" cy="1264642"/>
          </a:xfrm>
          <a:prstGeom prst="rect">
            <a:avLst/>
          </a:prstGeom>
          <a:noFill/>
        </p:spPr>
        <p:txBody>
          <a:bodyPr wrap="square" rtlCol="0">
            <a:spAutoFit/>
          </a:bodyPr>
          <a:lstStyle/>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Den 16. november 2021 er der kommunevalg i Danmark. Vi vil i den anledning gerne stille dig en række spørgsmål om, hvad du synes er vigtige emner til kommunevalget. Først vil vi gerne bede dig besvare et par spørgsmål om dig selv. </a:t>
            </a:r>
            <a:endParaRPr lang="da-DK" dirty="0"/>
          </a:p>
        </p:txBody>
      </p:sp>
    </p:spTree>
    <p:extLst>
      <p:ext uri="{BB962C8B-B14F-4D97-AF65-F5344CB8AC3E}">
        <p14:creationId xmlns:p14="http://schemas.microsoft.com/office/powerpoint/2010/main" val="419720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60</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D1634C54-F26F-4186-B8DC-F47BCD466509}"/>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2,5 % af dem, som overvejer at stemme på Venstre i 2021 prioriterer ”Gode idræts- og fritidsaktiviteter” højest. (n=1.004)</a:t>
            </a:r>
          </a:p>
        </p:txBody>
      </p:sp>
      <p:sp>
        <p:nvSpPr>
          <p:cNvPr id="2" name="Tekstfelt 1">
            <a:extLst>
              <a:ext uri="{FF2B5EF4-FFF2-40B4-BE49-F238E27FC236}">
                <a16:creationId xmlns:a16="http://schemas.microsoft.com/office/drawing/2014/main" id="{55BE56E0-AC90-497A-8332-AC66C80DAEEF}"/>
              </a:ext>
            </a:extLst>
          </p:cNvPr>
          <p:cNvSpPr txBox="1"/>
          <p:nvPr/>
        </p:nvSpPr>
        <p:spPr>
          <a:xfrm>
            <a:off x="3635896" y="282665"/>
            <a:ext cx="3247492" cy="369332"/>
          </a:xfrm>
          <a:prstGeom prst="rect">
            <a:avLst/>
          </a:prstGeom>
          <a:noFill/>
        </p:spPr>
        <p:txBody>
          <a:bodyPr wrap="none" rtlCol="0">
            <a:spAutoFit/>
          </a:bodyPr>
          <a:lstStyle/>
          <a:p>
            <a:r>
              <a:rPr lang="da-DK" dirty="0"/>
              <a:t>Gode idræts- og fritidsaktiviteter</a:t>
            </a:r>
          </a:p>
        </p:txBody>
      </p:sp>
      <p:graphicFrame>
        <p:nvGraphicFramePr>
          <p:cNvPr id="11" name="Diagram 10">
            <a:extLst>
              <a:ext uri="{FF2B5EF4-FFF2-40B4-BE49-F238E27FC236}">
                <a16:creationId xmlns:a16="http://schemas.microsoft.com/office/drawing/2014/main" id="{7DF26088-2648-480F-9556-4DCFED8F8D38}"/>
              </a:ext>
            </a:extLst>
          </p:cNvPr>
          <p:cNvGraphicFramePr>
            <a:graphicFrameLocks/>
          </p:cNvGraphicFramePr>
          <p:nvPr>
            <p:extLst>
              <p:ext uri="{D42A27DB-BD31-4B8C-83A1-F6EECF244321}">
                <p14:modId xmlns:p14="http://schemas.microsoft.com/office/powerpoint/2010/main" val="1290606947"/>
              </p:ext>
            </p:extLst>
          </p:nvPr>
        </p:nvGraphicFramePr>
        <p:xfrm>
          <a:off x="2113670" y="651996"/>
          <a:ext cx="6706802"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3566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61</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3155E659-CA4D-41D4-BEC8-E2ADC6020D67}"/>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22,8 % af dem, som overvejer at stemme på Socialdemokratiet i 2021 prioriterer ”Boliger til alle, man kan betale med almindelig løn” højest. (n=1.004)</a:t>
            </a:r>
          </a:p>
        </p:txBody>
      </p:sp>
      <p:sp>
        <p:nvSpPr>
          <p:cNvPr id="2" name="Tekstfelt 1">
            <a:extLst>
              <a:ext uri="{FF2B5EF4-FFF2-40B4-BE49-F238E27FC236}">
                <a16:creationId xmlns:a16="http://schemas.microsoft.com/office/drawing/2014/main" id="{FDC62958-2550-4107-A2B3-1BDDECE61A9D}"/>
              </a:ext>
            </a:extLst>
          </p:cNvPr>
          <p:cNvSpPr txBox="1"/>
          <p:nvPr/>
        </p:nvSpPr>
        <p:spPr>
          <a:xfrm>
            <a:off x="2771800" y="282665"/>
            <a:ext cx="4866717" cy="369332"/>
          </a:xfrm>
          <a:prstGeom prst="rect">
            <a:avLst/>
          </a:prstGeom>
          <a:noFill/>
        </p:spPr>
        <p:txBody>
          <a:bodyPr wrap="none" rtlCol="0">
            <a:spAutoFit/>
          </a:bodyPr>
          <a:lstStyle/>
          <a:p>
            <a:r>
              <a:rPr lang="da-DK" dirty="0"/>
              <a:t>Boliger til alle, man kan betale med almindelig løn</a:t>
            </a:r>
          </a:p>
        </p:txBody>
      </p:sp>
      <p:graphicFrame>
        <p:nvGraphicFramePr>
          <p:cNvPr id="11" name="Diagram 10">
            <a:extLst>
              <a:ext uri="{FF2B5EF4-FFF2-40B4-BE49-F238E27FC236}">
                <a16:creationId xmlns:a16="http://schemas.microsoft.com/office/drawing/2014/main" id="{D9D60718-7273-4E84-8CE1-20C079EC1FB2}"/>
              </a:ext>
            </a:extLst>
          </p:cNvPr>
          <p:cNvGraphicFramePr>
            <a:graphicFrameLocks/>
          </p:cNvGraphicFramePr>
          <p:nvPr>
            <p:extLst>
              <p:ext uri="{D42A27DB-BD31-4B8C-83A1-F6EECF244321}">
                <p14:modId xmlns:p14="http://schemas.microsoft.com/office/powerpoint/2010/main" val="3636167483"/>
              </p:ext>
            </p:extLst>
          </p:nvPr>
        </p:nvGraphicFramePr>
        <p:xfrm>
          <a:off x="2113670" y="651996"/>
          <a:ext cx="6706802"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1308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62</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0DCC3558-0697-4754-991E-091D7A9D8975}"/>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3,1 % af dem, som overvejer at stemme på Nye Borgerlige i 2021 prioriterer ”Bevarelse af den lokale natur” højest. (n=1.004)</a:t>
            </a:r>
          </a:p>
        </p:txBody>
      </p:sp>
      <p:sp>
        <p:nvSpPr>
          <p:cNvPr id="2" name="Tekstfelt 1">
            <a:extLst>
              <a:ext uri="{FF2B5EF4-FFF2-40B4-BE49-F238E27FC236}">
                <a16:creationId xmlns:a16="http://schemas.microsoft.com/office/drawing/2014/main" id="{9A7CCCFF-2890-451D-B97D-8D25C782C99E}"/>
              </a:ext>
            </a:extLst>
          </p:cNvPr>
          <p:cNvSpPr txBox="1"/>
          <p:nvPr/>
        </p:nvSpPr>
        <p:spPr>
          <a:xfrm>
            <a:off x="3779912" y="282665"/>
            <a:ext cx="2899576" cy="369332"/>
          </a:xfrm>
          <a:prstGeom prst="rect">
            <a:avLst/>
          </a:prstGeom>
          <a:noFill/>
        </p:spPr>
        <p:txBody>
          <a:bodyPr wrap="none" rtlCol="0">
            <a:spAutoFit/>
          </a:bodyPr>
          <a:lstStyle/>
          <a:p>
            <a:r>
              <a:rPr lang="da-DK" dirty="0"/>
              <a:t>Bevarelse af den lokale natur</a:t>
            </a:r>
          </a:p>
        </p:txBody>
      </p:sp>
      <p:graphicFrame>
        <p:nvGraphicFramePr>
          <p:cNvPr id="11" name="Diagram 10">
            <a:extLst>
              <a:ext uri="{FF2B5EF4-FFF2-40B4-BE49-F238E27FC236}">
                <a16:creationId xmlns:a16="http://schemas.microsoft.com/office/drawing/2014/main" id="{AC18AABC-004B-4238-A5EF-EC31A72725D1}"/>
              </a:ext>
            </a:extLst>
          </p:cNvPr>
          <p:cNvGraphicFramePr>
            <a:graphicFrameLocks/>
          </p:cNvGraphicFramePr>
          <p:nvPr>
            <p:extLst>
              <p:ext uri="{D42A27DB-BD31-4B8C-83A1-F6EECF244321}">
                <p14:modId xmlns:p14="http://schemas.microsoft.com/office/powerpoint/2010/main" val="2337618797"/>
              </p:ext>
            </p:extLst>
          </p:nvPr>
        </p:nvGraphicFramePr>
        <p:xfrm>
          <a:off x="2113670" y="651996"/>
          <a:ext cx="6706802"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8693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63</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4A37A830-05BA-432A-A4DF-31B057F1EADB}"/>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3 % af dem, som overvejer at stemme på Venstre i 2021 prioriterer ”Flere grønne områder i byen” højest. (n=1.004)</a:t>
            </a:r>
          </a:p>
        </p:txBody>
      </p:sp>
      <p:sp>
        <p:nvSpPr>
          <p:cNvPr id="2" name="Tekstfelt 1">
            <a:extLst>
              <a:ext uri="{FF2B5EF4-FFF2-40B4-BE49-F238E27FC236}">
                <a16:creationId xmlns:a16="http://schemas.microsoft.com/office/drawing/2014/main" id="{7F9C665C-0F7D-458B-919F-EED52FA666FC}"/>
              </a:ext>
            </a:extLst>
          </p:cNvPr>
          <p:cNvSpPr txBox="1"/>
          <p:nvPr/>
        </p:nvSpPr>
        <p:spPr>
          <a:xfrm>
            <a:off x="3851920" y="282665"/>
            <a:ext cx="2851037" cy="369332"/>
          </a:xfrm>
          <a:prstGeom prst="rect">
            <a:avLst/>
          </a:prstGeom>
          <a:noFill/>
        </p:spPr>
        <p:txBody>
          <a:bodyPr wrap="none" rtlCol="0">
            <a:spAutoFit/>
          </a:bodyPr>
          <a:lstStyle/>
          <a:p>
            <a:r>
              <a:rPr lang="da-DK" dirty="0"/>
              <a:t>Flere grønne områder i byen</a:t>
            </a:r>
          </a:p>
        </p:txBody>
      </p:sp>
      <p:graphicFrame>
        <p:nvGraphicFramePr>
          <p:cNvPr id="11" name="Diagram 10">
            <a:extLst>
              <a:ext uri="{FF2B5EF4-FFF2-40B4-BE49-F238E27FC236}">
                <a16:creationId xmlns:a16="http://schemas.microsoft.com/office/drawing/2014/main" id="{D2E5D1C8-2322-4C6A-B358-715048AA486C}"/>
              </a:ext>
            </a:extLst>
          </p:cNvPr>
          <p:cNvGraphicFramePr>
            <a:graphicFrameLocks/>
          </p:cNvGraphicFramePr>
          <p:nvPr>
            <p:extLst>
              <p:ext uri="{D42A27DB-BD31-4B8C-83A1-F6EECF244321}">
                <p14:modId xmlns:p14="http://schemas.microsoft.com/office/powerpoint/2010/main" val="3556227695"/>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8596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64</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65346708-06CC-4091-90F7-BB2BF5D65C8C}"/>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33,3 % af dem, som overvejer at stemme på Enhedslisten i 2021 prioriterer ”Kommunen skal have en klimapolitik” højest. (n=1.004)</a:t>
            </a:r>
          </a:p>
        </p:txBody>
      </p:sp>
      <p:sp>
        <p:nvSpPr>
          <p:cNvPr id="2" name="Tekstfelt 1">
            <a:extLst>
              <a:ext uri="{FF2B5EF4-FFF2-40B4-BE49-F238E27FC236}">
                <a16:creationId xmlns:a16="http://schemas.microsoft.com/office/drawing/2014/main" id="{FA60CAD2-5F12-46C7-9C32-569677BEE5A8}"/>
              </a:ext>
            </a:extLst>
          </p:cNvPr>
          <p:cNvSpPr txBox="1"/>
          <p:nvPr/>
        </p:nvSpPr>
        <p:spPr>
          <a:xfrm>
            <a:off x="3491880" y="282665"/>
            <a:ext cx="3608873" cy="369332"/>
          </a:xfrm>
          <a:prstGeom prst="rect">
            <a:avLst/>
          </a:prstGeom>
          <a:noFill/>
        </p:spPr>
        <p:txBody>
          <a:bodyPr wrap="none" rtlCol="0">
            <a:spAutoFit/>
          </a:bodyPr>
          <a:lstStyle/>
          <a:p>
            <a:r>
              <a:rPr lang="da-DK" dirty="0"/>
              <a:t>Kommunen skal have en klimapolitik</a:t>
            </a:r>
          </a:p>
        </p:txBody>
      </p:sp>
      <p:graphicFrame>
        <p:nvGraphicFramePr>
          <p:cNvPr id="11" name="Diagram 10">
            <a:extLst>
              <a:ext uri="{FF2B5EF4-FFF2-40B4-BE49-F238E27FC236}">
                <a16:creationId xmlns:a16="http://schemas.microsoft.com/office/drawing/2014/main" id="{7AE4DFE1-7325-401A-8D3B-8486578B7322}"/>
              </a:ext>
            </a:extLst>
          </p:cNvPr>
          <p:cNvGraphicFramePr>
            <a:graphicFrameLocks/>
          </p:cNvGraphicFramePr>
          <p:nvPr>
            <p:extLst>
              <p:ext uri="{D42A27DB-BD31-4B8C-83A1-F6EECF244321}">
                <p14:modId xmlns:p14="http://schemas.microsoft.com/office/powerpoint/2010/main" val="2463754148"/>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9935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65</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C1EEE011-8E25-46C5-91E6-C28F3B0591E3}"/>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6,4 % af dem, som overvejer at stemme på Venstre i 2021 prioriterer ”Sikring af gode folkeskoler” højest. (n=1.004)</a:t>
            </a:r>
          </a:p>
        </p:txBody>
      </p:sp>
      <p:sp>
        <p:nvSpPr>
          <p:cNvPr id="2" name="Tekstfelt 1">
            <a:extLst>
              <a:ext uri="{FF2B5EF4-FFF2-40B4-BE49-F238E27FC236}">
                <a16:creationId xmlns:a16="http://schemas.microsoft.com/office/drawing/2014/main" id="{B9BE8F61-19EC-4D87-83E9-FDE4ABC5016F}"/>
              </a:ext>
            </a:extLst>
          </p:cNvPr>
          <p:cNvSpPr txBox="1"/>
          <p:nvPr/>
        </p:nvSpPr>
        <p:spPr>
          <a:xfrm>
            <a:off x="3763325" y="282665"/>
            <a:ext cx="2625462" cy="369332"/>
          </a:xfrm>
          <a:prstGeom prst="rect">
            <a:avLst/>
          </a:prstGeom>
          <a:noFill/>
        </p:spPr>
        <p:txBody>
          <a:bodyPr wrap="none" rtlCol="0">
            <a:spAutoFit/>
          </a:bodyPr>
          <a:lstStyle/>
          <a:p>
            <a:r>
              <a:rPr lang="da-DK" dirty="0"/>
              <a:t>Sikring af gode folkeskoler</a:t>
            </a:r>
          </a:p>
        </p:txBody>
      </p:sp>
      <p:graphicFrame>
        <p:nvGraphicFramePr>
          <p:cNvPr id="11" name="Diagram 10">
            <a:extLst>
              <a:ext uri="{FF2B5EF4-FFF2-40B4-BE49-F238E27FC236}">
                <a16:creationId xmlns:a16="http://schemas.microsoft.com/office/drawing/2014/main" id="{73FCAACA-F53E-4D8D-9DCA-98CC5FE05238}"/>
              </a:ext>
            </a:extLst>
          </p:cNvPr>
          <p:cNvGraphicFramePr>
            <a:graphicFrameLocks/>
          </p:cNvGraphicFramePr>
          <p:nvPr>
            <p:extLst>
              <p:ext uri="{D42A27DB-BD31-4B8C-83A1-F6EECF244321}">
                <p14:modId xmlns:p14="http://schemas.microsoft.com/office/powerpoint/2010/main" val="1385978768"/>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01118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66</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B8A9AF05-FFA9-4330-ACCA-C54681FBD445}"/>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25,6 % af dem, som overvejer at stemme på DF i 2021 prioriterer ”Hjemmeplejen for de ældre” højest. (n=1.004)</a:t>
            </a:r>
          </a:p>
        </p:txBody>
      </p:sp>
      <p:sp>
        <p:nvSpPr>
          <p:cNvPr id="2" name="Tekstfelt 1">
            <a:extLst>
              <a:ext uri="{FF2B5EF4-FFF2-40B4-BE49-F238E27FC236}">
                <a16:creationId xmlns:a16="http://schemas.microsoft.com/office/drawing/2014/main" id="{763C9FE3-C72C-4A09-A6C4-36BF8F3A2F26}"/>
              </a:ext>
            </a:extLst>
          </p:cNvPr>
          <p:cNvSpPr txBox="1"/>
          <p:nvPr/>
        </p:nvSpPr>
        <p:spPr>
          <a:xfrm>
            <a:off x="3689234" y="282665"/>
            <a:ext cx="2773644" cy="369332"/>
          </a:xfrm>
          <a:prstGeom prst="rect">
            <a:avLst/>
          </a:prstGeom>
          <a:noFill/>
        </p:spPr>
        <p:txBody>
          <a:bodyPr wrap="none" rtlCol="0">
            <a:spAutoFit/>
          </a:bodyPr>
          <a:lstStyle/>
          <a:p>
            <a:r>
              <a:rPr lang="da-DK" dirty="0"/>
              <a:t>Hjemmeplejen for</a:t>
            </a:r>
            <a:r>
              <a:rPr lang="da-DK" baseline="0" dirty="0"/>
              <a:t> de ældre</a:t>
            </a:r>
            <a:endParaRPr lang="da-DK" dirty="0"/>
          </a:p>
        </p:txBody>
      </p:sp>
      <p:graphicFrame>
        <p:nvGraphicFramePr>
          <p:cNvPr id="11" name="Diagram 10">
            <a:extLst>
              <a:ext uri="{FF2B5EF4-FFF2-40B4-BE49-F238E27FC236}">
                <a16:creationId xmlns:a16="http://schemas.microsoft.com/office/drawing/2014/main" id="{C28A58A4-C20F-4AC1-9235-0E0E55EFECF9}"/>
              </a:ext>
            </a:extLst>
          </p:cNvPr>
          <p:cNvGraphicFramePr>
            <a:graphicFrameLocks/>
          </p:cNvGraphicFramePr>
          <p:nvPr>
            <p:extLst>
              <p:ext uri="{D42A27DB-BD31-4B8C-83A1-F6EECF244321}">
                <p14:modId xmlns:p14="http://schemas.microsoft.com/office/powerpoint/2010/main" val="4211588543"/>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0051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B8A9AF05-FFA9-4330-ACCA-C54681FBD445}"/>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19,3 % af dem, som overvejer at stemme på DF i 2021 prioriterer ”Børn og unge” højest. (n=1.004)</a:t>
            </a:r>
          </a:p>
        </p:txBody>
      </p:sp>
      <p:sp>
        <p:nvSpPr>
          <p:cNvPr id="2" name="Tekstfelt 1">
            <a:extLst>
              <a:ext uri="{FF2B5EF4-FFF2-40B4-BE49-F238E27FC236}">
                <a16:creationId xmlns:a16="http://schemas.microsoft.com/office/drawing/2014/main" id="{763C9FE3-C72C-4A09-A6C4-36BF8F3A2F26}"/>
              </a:ext>
            </a:extLst>
          </p:cNvPr>
          <p:cNvSpPr txBox="1"/>
          <p:nvPr/>
        </p:nvSpPr>
        <p:spPr>
          <a:xfrm>
            <a:off x="4499992" y="282665"/>
            <a:ext cx="1436291" cy="369332"/>
          </a:xfrm>
          <a:prstGeom prst="rect">
            <a:avLst/>
          </a:prstGeom>
          <a:noFill/>
        </p:spPr>
        <p:txBody>
          <a:bodyPr wrap="none" rtlCol="0">
            <a:spAutoFit/>
          </a:bodyPr>
          <a:lstStyle/>
          <a:p>
            <a:r>
              <a:rPr lang="da-DK" dirty="0"/>
              <a:t>Børn og unge</a:t>
            </a:r>
          </a:p>
        </p:txBody>
      </p:sp>
      <p:graphicFrame>
        <p:nvGraphicFramePr>
          <p:cNvPr id="11" name="Diagram 10">
            <a:extLst>
              <a:ext uri="{FF2B5EF4-FFF2-40B4-BE49-F238E27FC236}">
                <a16:creationId xmlns:a16="http://schemas.microsoft.com/office/drawing/2014/main" id="{D57945B4-794A-49BF-BD06-25E4CECD0645}"/>
              </a:ext>
            </a:extLst>
          </p:cNvPr>
          <p:cNvGraphicFramePr>
            <a:graphicFrameLocks/>
          </p:cNvGraphicFramePr>
          <p:nvPr>
            <p:extLst>
              <p:ext uri="{D42A27DB-BD31-4B8C-83A1-F6EECF244321}">
                <p14:modId xmlns:p14="http://schemas.microsoft.com/office/powerpoint/2010/main" val="2428747461"/>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2506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Ranger nedenstående emner i den rækkefølge, du finder dem vigtige i forbindelse med det kommende kommunalvalg?</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68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9" name="Tekstboks 13">
            <a:extLst>
              <a:ext uri="{FF2B5EF4-FFF2-40B4-BE49-F238E27FC236}">
                <a16:creationId xmlns:a16="http://schemas.microsoft.com/office/drawing/2014/main" id="{B8A9AF05-FFA9-4330-ACCA-C54681FBD445}"/>
              </a:ext>
            </a:extLst>
          </p:cNvPr>
          <p:cNvSpPr txBox="1"/>
          <p:nvPr/>
        </p:nvSpPr>
        <p:spPr>
          <a:xfrm>
            <a:off x="2113670" y="6245246"/>
            <a:ext cx="6922826"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 emner deltagerne fra Odense Kommune prioriterer højst i forbindelse med Kommunalvalget i november 2021. Af figuren fremgår det, at 10,1 % af dem, som overvejer at stemme på DF i 2021 prioriterer ”Andet” højest. (n=1.004)</a:t>
            </a:r>
          </a:p>
        </p:txBody>
      </p:sp>
      <p:sp>
        <p:nvSpPr>
          <p:cNvPr id="2" name="Tekstfelt 1">
            <a:extLst>
              <a:ext uri="{FF2B5EF4-FFF2-40B4-BE49-F238E27FC236}">
                <a16:creationId xmlns:a16="http://schemas.microsoft.com/office/drawing/2014/main" id="{763C9FE3-C72C-4A09-A6C4-36BF8F3A2F26}"/>
              </a:ext>
            </a:extLst>
          </p:cNvPr>
          <p:cNvSpPr txBox="1"/>
          <p:nvPr/>
        </p:nvSpPr>
        <p:spPr>
          <a:xfrm>
            <a:off x="4932040" y="282665"/>
            <a:ext cx="752514" cy="369332"/>
          </a:xfrm>
          <a:prstGeom prst="rect">
            <a:avLst/>
          </a:prstGeom>
          <a:noFill/>
        </p:spPr>
        <p:txBody>
          <a:bodyPr wrap="none" rtlCol="0">
            <a:spAutoFit/>
          </a:bodyPr>
          <a:lstStyle/>
          <a:p>
            <a:r>
              <a:rPr lang="da-DK" dirty="0"/>
              <a:t>Andet</a:t>
            </a:r>
          </a:p>
        </p:txBody>
      </p:sp>
      <p:graphicFrame>
        <p:nvGraphicFramePr>
          <p:cNvPr id="11" name="Diagram 10">
            <a:extLst>
              <a:ext uri="{FF2B5EF4-FFF2-40B4-BE49-F238E27FC236}">
                <a16:creationId xmlns:a16="http://schemas.microsoft.com/office/drawing/2014/main" id="{7BA73DBC-10B6-467D-978A-404AF48B7AFB}"/>
              </a:ext>
            </a:extLst>
          </p:cNvPr>
          <p:cNvGraphicFramePr>
            <a:graphicFrameLocks/>
          </p:cNvGraphicFramePr>
          <p:nvPr>
            <p:extLst>
              <p:ext uri="{D42A27DB-BD31-4B8C-83A1-F6EECF244321}">
                <p14:modId xmlns:p14="http://schemas.microsoft.com/office/powerpoint/2010/main" val="3548817450"/>
              </p:ext>
            </p:extLst>
          </p:nvPr>
        </p:nvGraphicFramePr>
        <p:xfrm>
          <a:off x="2124075" y="651996"/>
          <a:ext cx="6696398" cy="5593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3870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7. Kan du huske, hvilket parti, du stemte på i forbindelse med seneste kommunalvalg i 2017?</a:t>
            </a:r>
          </a:p>
        </p:txBody>
      </p:sp>
      <p:sp>
        <p:nvSpPr>
          <p:cNvPr id="11" name="Rektangel 10"/>
          <p:cNvSpPr/>
          <p:nvPr/>
        </p:nvSpPr>
        <p:spPr>
          <a:xfrm>
            <a:off x="107504" y="1700809"/>
            <a:ext cx="1872208" cy="2147658"/>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341258"/>
            <a:ext cx="6984429" cy="400110"/>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hvilket parti deltagerne i Odense Kommune stemte på ved seneste kommunalvalg i 2017. Af figuren fremgår det, at 31,8 % af deltagerne stemte på Socialdemokratiet.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7</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8" name="Tekstfelt 17">
            <a:extLst>
              <a:ext uri="{FF2B5EF4-FFF2-40B4-BE49-F238E27FC236}">
                <a16:creationId xmlns:a16="http://schemas.microsoft.com/office/drawing/2014/main" id="{744AE644-A593-4FD7-87A9-AE8FA98E368B}"/>
              </a:ext>
            </a:extLst>
          </p:cNvPr>
          <p:cNvSpPr txBox="1"/>
          <p:nvPr/>
        </p:nvSpPr>
        <p:spPr>
          <a:xfrm>
            <a:off x="2124074" y="148570"/>
            <a:ext cx="2231901" cy="369332"/>
          </a:xfrm>
          <a:prstGeom prst="rect">
            <a:avLst/>
          </a:prstGeom>
          <a:noFill/>
        </p:spPr>
        <p:txBody>
          <a:bodyPr wrap="square" rtlCol="0">
            <a:spAutoFit/>
          </a:bodyPr>
          <a:lstStyle/>
          <a:p>
            <a:r>
              <a:rPr lang="da-DK" dirty="0"/>
              <a:t>Kommunalvalg 2017</a:t>
            </a:r>
          </a:p>
        </p:txBody>
      </p:sp>
      <p:graphicFrame>
        <p:nvGraphicFramePr>
          <p:cNvPr id="13" name="Diagram 12">
            <a:extLst>
              <a:ext uri="{FF2B5EF4-FFF2-40B4-BE49-F238E27FC236}">
                <a16:creationId xmlns:a16="http://schemas.microsoft.com/office/drawing/2014/main" id="{B101E07A-1338-4FE4-9918-13F0CBC4F09D}"/>
              </a:ext>
            </a:extLst>
          </p:cNvPr>
          <p:cNvGraphicFramePr>
            <a:graphicFrameLocks/>
          </p:cNvGraphicFramePr>
          <p:nvPr>
            <p:extLst>
              <p:ext uri="{D42A27DB-BD31-4B8C-83A1-F6EECF244321}">
                <p14:modId xmlns:p14="http://schemas.microsoft.com/office/powerpoint/2010/main" val="2692660098"/>
              </p:ext>
            </p:extLst>
          </p:nvPr>
        </p:nvGraphicFramePr>
        <p:xfrm>
          <a:off x="2124074" y="645792"/>
          <a:ext cx="6696397" cy="31964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el 2">
            <a:extLst>
              <a:ext uri="{FF2B5EF4-FFF2-40B4-BE49-F238E27FC236}">
                <a16:creationId xmlns:a16="http://schemas.microsoft.com/office/drawing/2014/main" id="{9486F718-C53C-4B30-912B-9AA5D3480A0A}"/>
              </a:ext>
            </a:extLst>
          </p:cNvPr>
          <p:cNvGraphicFramePr>
            <a:graphicFrameLocks noGrp="1"/>
          </p:cNvGraphicFramePr>
          <p:nvPr>
            <p:extLst>
              <p:ext uri="{D42A27DB-BD31-4B8C-83A1-F6EECF244321}">
                <p14:modId xmlns:p14="http://schemas.microsoft.com/office/powerpoint/2010/main" val="1956802571"/>
              </p:ext>
            </p:extLst>
          </p:nvPr>
        </p:nvGraphicFramePr>
        <p:xfrm>
          <a:off x="107504" y="3914948"/>
          <a:ext cx="8928984" cy="2394372"/>
        </p:xfrm>
        <a:graphic>
          <a:graphicData uri="http://schemas.openxmlformats.org/drawingml/2006/table">
            <a:tbl>
              <a:tblPr>
                <a:tableStyleId>{5C22544A-7EE6-4342-B048-85BDC9FD1C3A}</a:tableStyleId>
              </a:tblPr>
              <a:tblGrid>
                <a:gridCol w="2210376">
                  <a:extLst>
                    <a:ext uri="{9D8B030D-6E8A-4147-A177-3AD203B41FA5}">
                      <a16:colId xmlns:a16="http://schemas.microsoft.com/office/drawing/2014/main" val="4067997473"/>
                    </a:ext>
                  </a:extLst>
                </a:gridCol>
                <a:gridCol w="373256">
                  <a:extLst>
                    <a:ext uri="{9D8B030D-6E8A-4147-A177-3AD203B41FA5}">
                      <a16:colId xmlns:a16="http://schemas.microsoft.com/office/drawing/2014/main" val="2580581002"/>
                    </a:ext>
                  </a:extLst>
                </a:gridCol>
                <a:gridCol w="373256">
                  <a:extLst>
                    <a:ext uri="{9D8B030D-6E8A-4147-A177-3AD203B41FA5}">
                      <a16:colId xmlns:a16="http://schemas.microsoft.com/office/drawing/2014/main" val="822006054"/>
                    </a:ext>
                  </a:extLst>
                </a:gridCol>
                <a:gridCol w="373256">
                  <a:extLst>
                    <a:ext uri="{9D8B030D-6E8A-4147-A177-3AD203B41FA5}">
                      <a16:colId xmlns:a16="http://schemas.microsoft.com/office/drawing/2014/main" val="969650203"/>
                    </a:ext>
                  </a:extLst>
                </a:gridCol>
                <a:gridCol w="373256">
                  <a:extLst>
                    <a:ext uri="{9D8B030D-6E8A-4147-A177-3AD203B41FA5}">
                      <a16:colId xmlns:a16="http://schemas.microsoft.com/office/drawing/2014/main" val="1120687816"/>
                    </a:ext>
                  </a:extLst>
                </a:gridCol>
                <a:gridCol w="373256">
                  <a:extLst>
                    <a:ext uri="{9D8B030D-6E8A-4147-A177-3AD203B41FA5}">
                      <a16:colId xmlns:a16="http://schemas.microsoft.com/office/drawing/2014/main" val="3925986327"/>
                    </a:ext>
                  </a:extLst>
                </a:gridCol>
                <a:gridCol w="373256">
                  <a:extLst>
                    <a:ext uri="{9D8B030D-6E8A-4147-A177-3AD203B41FA5}">
                      <a16:colId xmlns:a16="http://schemas.microsoft.com/office/drawing/2014/main" val="4085097537"/>
                    </a:ext>
                  </a:extLst>
                </a:gridCol>
                <a:gridCol w="373256">
                  <a:extLst>
                    <a:ext uri="{9D8B030D-6E8A-4147-A177-3AD203B41FA5}">
                      <a16:colId xmlns:a16="http://schemas.microsoft.com/office/drawing/2014/main" val="4197233141"/>
                    </a:ext>
                  </a:extLst>
                </a:gridCol>
                <a:gridCol w="373256">
                  <a:extLst>
                    <a:ext uri="{9D8B030D-6E8A-4147-A177-3AD203B41FA5}">
                      <a16:colId xmlns:a16="http://schemas.microsoft.com/office/drawing/2014/main" val="3063031344"/>
                    </a:ext>
                  </a:extLst>
                </a:gridCol>
                <a:gridCol w="373256">
                  <a:extLst>
                    <a:ext uri="{9D8B030D-6E8A-4147-A177-3AD203B41FA5}">
                      <a16:colId xmlns:a16="http://schemas.microsoft.com/office/drawing/2014/main" val="1703876892"/>
                    </a:ext>
                  </a:extLst>
                </a:gridCol>
                <a:gridCol w="373256">
                  <a:extLst>
                    <a:ext uri="{9D8B030D-6E8A-4147-A177-3AD203B41FA5}">
                      <a16:colId xmlns:a16="http://schemas.microsoft.com/office/drawing/2014/main" val="3347716171"/>
                    </a:ext>
                  </a:extLst>
                </a:gridCol>
                <a:gridCol w="373256">
                  <a:extLst>
                    <a:ext uri="{9D8B030D-6E8A-4147-A177-3AD203B41FA5}">
                      <a16:colId xmlns:a16="http://schemas.microsoft.com/office/drawing/2014/main" val="1583039100"/>
                    </a:ext>
                  </a:extLst>
                </a:gridCol>
                <a:gridCol w="373256">
                  <a:extLst>
                    <a:ext uri="{9D8B030D-6E8A-4147-A177-3AD203B41FA5}">
                      <a16:colId xmlns:a16="http://schemas.microsoft.com/office/drawing/2014/main" val="801586377"/>
                    </a:ext>
                  </a:extLst>
                </a:gridCol>
                <a:gridCol w="373256">
                  <a:extLst>
                    <a:ext uri="{9D8B030D-6E8A-4147-A177-3AD203B41FA5}">
                      <a16:colId xmlns:a16="http://schemas.microsoft.com/office/drawing/2014/main" val="589513035"/>
                    </a:ext>
                  </a:extLst>
                </a:gridCol>
                <a:gridCol w="373256">
                  <a:extLst>
                    <a:ext uri="{9D8B030D-6E8A-4147-A177-3AD203B41FA5}">
                      <a16:colId xmlns:a16="http://schemas.microsoft.com/office/drawing/2014/main" val="509518063"/>
                    </a:ext>
                  </a:extLst>
                </a:gridCol>
                <a:gridCol w="373256">
                  <a:extLst>
                    <a:ext uri="{9D8B030D-6E8A-4147-A177-3AD203B41FA5}">
                      <a16:colId xmlns:a16="http://schemas.microsoft.com/office/drawing/2014/main" val="358559866"/>
                    </a:ext>
                  </a:extLst>
                </a:gridCol>
                <a:gridCol w="373256">
                  <a:extLst>
                    <a:ext uri="{9D8B030D-6E8A-4147-A177-3AD203B41FA5}">
                      <a16:colId xmlns:a16="http://schemas.microsoft.com/office/drawing/2014/main" val="1671145719"/>
                    </a:ext>
                  </a:extLst>
                </a:gridCol>
                <a:gridCol w="373256">
                  <a:extLst>
                    <a:ext uri="{9D8B030D-6E8A-4147-A177-3AD203B41FA5}">
                      <a16:colId xmlns:a16="http://schemas.microsoft.com/office/drawing/2014/main" val="3278301999"/>
                    </a:ext>
                  </a:extLst>
                </a:gridCol>
                <a:gridCol w="373256">
                  <a:extLst>
                    <a:ext uri="{9D8B030D-6E8A-4147-A177-3AD203B41FA5}">
                      <a16:colId xmlns:a16="http://schemas.microsoft.com/office/drawing/2014/main" val="1260736498"/>
                    </a:ext>
                  </a:extLst>
                </a:gridCol>
              </a:tblGrid>
              <a:tr h="134329">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dirty="0">
                          <a:effectLst/>
                        </a:rPr>
                        <a:t>Alle</a:t>
                      </a:r>
                      <a:endParaRPr lang="da-DK" sz="700" b="0" i="0" u="none" strike="noStrike" dirty="0">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99516970"/>
                  </a:ext>
                </a:extLst>
              </a:tr>
              <a:tr h="245108">
                <a:tc>
                  <a:txBody>
                    <a:bodyPr/>
                    <a:lstStyle/>
                    <a:p>
                      <a:pPr algn="l" fontAlgn="b"/>
                      <a:r>
                        <a:rPr lang="da-DK" sz="700" b="1" u="none" strike="noStrike" dirty="0">
                          <a:effectLst/>
                        </a:rPr>
                        <a:t>7 Hvad stemte du ved seneste kommunalvalg i 2017?</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82903883"/>
                  </a:ext>
                </a:extLst>
              </a:tr>
              <a:tr h="134329">
                <a:tc>
                  <a:txBody>
                    <a:bodyPr/>
                    <a:lstStyle/>
                    <a:p>
                      <a:pPr algn="l" fontAlgn="b"/>
                      <a:r>
                        <a:rPr lang="da-DK" sz="700" u="none" strike="noStrike">
                          <a:effectLst/>
                        </a:rPr>
                        <a:t>Socialdemokratiet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31,8</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46,2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36,1</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047596436"/>
                  </a:ext>
                </a:extLst>
              </a:tr>
              <a:tr h="134329">
                <a:tc>
                  <a:txBody>
                    <a:bodyPr/>
                    <a:lstStyle/>
                    <a:p>
                      <a:pPr algn="l" fontAlgn="b"/>
                      <a:r>
                        <a:rPr lang="da-DK" sz="700" u="none" strike="noStrike">
                          <a:effectLst/>
                        </a:rPr>
                        <a:t>Venstre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13,6</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066922506"/>
                  </a:ext>
                </a:extLst>
              </a:tr>
              <a:tr h="134329">
                <a:tc>
                  <a:txBody>
                    <a:bodyPr/>
                    <a:lstStyle/>
                    <a:p>
                      <a:pPr algn="l" fontAlgn="b"/>
                      <a:r>
                        <a:rPr lang="da-DK" sz="700" u="none" strike="noStrike">
                          <a:effectLst/>
                        </a:rPr>
                        <a:t>Dansk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6,1</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905585865"/>
                  </a:ext>
                </a:extLst>
              </a:tr>
              <a:tr h="134329">
                <a:tc>
                  <a:txBody>
                    <a:bodyPr/>
                    <a:lstStyle/>
                    <a:p>
                      <a:pPr algn="l" fontAlgn="b"/>
                      <a:r>
                        <a:rPr lang="da-DK" sz="700" u="none" strike="noStrike">
                          <a:effectLst/>
                        </a:rPr>
                        <a:t>Enhedslistent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7,9</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858415989"/>
                  </a:ext>
                </a:extLst>
              </a:tr>
              <a:tr h="134329">
                <a:tc>
                  <a:txBody>
                    <a:bodyPr/>
                    <a:lstStyle/>
                    <a:p>
                      <a:pPr algn="l" fontAlgn="b"/>
                      <a:r>
                        <a:rPr lang="da-DK" sz="700" u="none" strike="noStrike">
                          <a:effectLst/>
                        </a:rPr>
                        <a:t>Socialistisk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6,7</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560215645"/>
                  </a:ext>
                </a:extLst>
              </a:tr>
              <a:tr h="134329">
                <a:tc>
                  <a:txBody>
                    <a:bodyPr/>
                    <a:lstStyle/>
                    <a:p>
                      <a:pPr algn="l" fontAlgn="b"/>
                      <a:r>
                        <a:rPr lang="da-DK" sz="700" u="none" strike="noStrike">
                          <a:effectLst/>
                        </a:rPr>
                        <a:t>Det Radikale Venstre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900645008"/>
                  </a:ext>
                </a:extLst>
              </a:tr>
              <a:tr h="134329">
                <a:tc>
                  <a:txBody>
                    <a:bodyPr/>
                    <a:lstStyle/>
                    <a:p>
                      <a:pPr algn="l" fontAlgn="b"/>
                      <a:r>
                        <a:rPr lang="da-DK" sz="700" u="none" strike="noStrike">
                          <a:effectLst/>
                        </a:rPr>
                        <a:t>Det Konservative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4194461588"/>
                  </a:ext>
                </a:extLst>
              </a:tr>
              <a:tr h="134329">
                <a:tc>
                  <a:txBody>
                    <a:bodyPr/>
                    <a:lstStyle/>
                    <a:p>
                      <a:pPr algn="l" fontAlgn="b"/>
                      <a:r>
                        <a:rPr lang="da-DK" sz="700" u="none" strike="noStrike">
                          <a:effectLst/>
                        </a:rPr>
                        <a:t>Liberal Alliance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876730529"/>
                  </a:ext>
                </a:extLst>
              </a:tr>
              <a:tr h="134329">
                <a:tc>
                  <a:txBody>
                    <a:bodyPr/>
                    <a:lstStyle/>
                    <a:p>
                      <a:pPr algn="l" fontAlgn="b"/>
                      <a:r>
                        <a:rPr lang="da-DK" sz="700" u="none" strike="noStrike">
                          <a:effectLst/>
                        </a:rPr>
                        <a:t>Nye Borgerlige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650262326"/>
                  </a:ext>
                </a:extLst>
              </a:tr>
              <a:tr h="134329">
                <a:tc>
                  <a:txBody>
                    <a:bodyPr/>
                    <a:lstStyle/>
                    <a:p>
                      <a:pPr algn="l" fontAlgn="b"/>
                      <a:r>
                        <a:rPr lang="da-DK" sz="700" u="none" strike="noStrike" dirty="0">
                          <a:effectLst/>
                        </a:rPr>
                        <a:t>Alternativet</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909822253"/>
                  </a:ext>
                </a:extLst>
              </a:tr>
              <a:tr h="134329">
                <a:tc>
                  <a:txBody>
                    <a:bodyPr/>
                    <a:lstStyle/>
                    <a:p>
                      <a:pPr algn="l" fontAlgn="b"/>
                      <a:r>
                        <a:rPr lang="da-DK" sz="700" u="none" strike="noStrike" dirty="0">
                          <a:effectLst/>
                        </a:rPr>
                        <a:t>Andet parti</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19981727"/>
                  </a:ext>
                </a:extLst>
              </a:tr>
              <a:tr h="134329">
                <a:tc>
                  <a:txBody>
                    <a:bodyPr/>
                    <a:lstStyle/>
                    <a:p>
                      <a:pPr algn="l" fontAlgn="b"/>
                      <a:r>
                        <a:rPr lang="da-DK" sz="700" u="none" strike="noStrike" dirty="0">
                          <a:effectLst/>
                        </a:rPr>
                        <a:t>Lokal liste</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88449168"/>
                  </a:ext>
                </a:extLst>
              </a:tr>
              <a:tr h="134329">
                <a:tc>
                  <a:txBody>
                    <a:bodyPr/>
                    <a:lstStyle/>
                    <a:p>
                      <a:pPr algn="l" fontAlgn="b"/>
                      <a:r>
                        <a:rPr lang="da-DK" sz="700" u="none" strike="noStrike" dirty="0">
                          <a:effectLst/>
                        </a:rPr>
                        <a:t>Vil stemme blankt</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303666492"/>
                  </a:ext>
                </a:extLst>
              </a:tr>
              <a:tr h="134329">
                <a:tc>
                  <a:txBody>
                    <a:bodyPr/>
                    <a:lstStyle/>
                    <a:p>
                      <a:pPr algn="l" fontAlgn="b"/>
                      <a:r>
                        <a:rPr lang="da-DK" sz="700" u="none" strike="noStrike" dirty="0">
                          <a:effectLst/>
                        </a:rPr>
                        <a:t>Stemte ikke</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878641149"/>
                  </a:ext>
                </a:extLst>
              </a:tr>
              <a:tr h="134329">
                <a:tc>
                  <a:txBody>
                    <a:bodyPr/>
                    <a:lstStyle/>
                    <a:p>
                      <a:pPr algn="l" fontAlgn="b"/>
                      <a:r>
                        <a:rPr lang="da-DK" sz="700" u="none" strike="noStrike" dirty="0">
                          <a:effectLst/>
                        </a:rPr>
                        <a:t>Ønsker ikke at oplyse</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8,7</a:t>
                      </a:r>
                      <a:endParaRPr lang="da-DK" sz="700" b="0" i="0" u="none" strike="noStrike" dirty="0">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9</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839613254"/>
                  </a:ext>
                </a:extLst>
              </a:tr>
            </a:tbl>
          </a:graphicData>
        </a:graphic>
      </p:graphicFrame>
    </p:spTree>
    <p:extLst>
      <p:ext uri="{BB962C8B-B14F-4D97-AF65-F5344CB8AC3E}">
        <p14:creationId xmlns:p14="http://schemas.microsoft.com/office/powerpoint/2010/main" val="142963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8. Hvad hælder du til at stemme på, når der er kommunalvalg den 16. november i år?</a:t>
            </a:r>
          </a:p>
        </p:txBody>
      </p:sp>
      <p:sp>
        <p:nvSpPr>
          <p:cNvPr id="11" name="Rektangel 10"/>
          <p:cNvSpPr/>
          <p:nvPr/>
        </p:nvSpPr>
        <p:spPr>
          <a:xfrm>
            <a:off x="107504" y="1700809"/>
            <a:ext cx="1872208" cy="2147658"/>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4" y="6350595"/>
            <a:ext cx="6984429"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hvilket parti deltagerne i Odense Kommune forventer at ville stemme på, når der er kommunalvalg i november 2021. Af figuren fremgår det, at 29,1 % af deltagerne forventer at stemme på Socialdemokratiet.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8</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8" name="Tekstfelt 17">
            <a:extLst>
              <a:ext uri="{FF2B5EF4-FFF2-40B4-BE49-F238E27FC236}">
                <a16:creationId xmlns:a16="http://schemas.microsoft.com/office/drawing/2014/main" id="{744AE644-A593-4FD7-87A9-AE8FA98E368B}"/>
              </a:ext>
            </a:extLst>
          </p:cNvPr>
          <p:cNvSpPr txBox="1"/>
          <p:nvPr/>
        </p:nvSpPr>
        <p:spPr>
          <a:xfrm>
            <a:off x="2124074" y="148570"/>
            <a:ext cx="2231901" cy="369332"/>
          </a:xfrm>
          <a:prstGeom prst="rect">
            <a:avLst/>
          </a:prstGeom>
          <a:noFill/>
        </p:spPr>
        <p:txBody>
          <a:bodyPr wrap="square" rtlCol="0">
            <a:spAutoFit/>
          </a:bodyPr>
          <a:lstStyle/>
          <a:p>
            <a:r>
              <a:rPr lang="da-DK" dirty="0"/>
              <a:t>Kommunalvalg 2021</a:t>
            </a:r>
          </a:p>
        </p:txBody>
      </p:sp>
      <p:graphicFrame>
        <p:nvGraphicFramePr>
          <p:cNvPr id="17" name="Diagram 16">
            <a:extLst>
              <a:ext uri="{FF2B5EF4-FFF2-40B4-BE49-F238E27FC236}">
                <a16:creationId xmlns:a16="http://schemas.microsoft.com/office/drawing/2014/main" id="{CDA6511A-5780-4AF2-A487-C55A00A3049C}"/>
              </a:ext>
            </a:extLst>
          </p:cNvPr>
          <p:cNvGraphicFramePr>
            <a:graphicFrameLocks/>
          </p:cNvGraphicFramePr>
          <p:nvPr>
            <p:extLst>
              <p:ext uri="{D42A27DB-BD31-4B8C-83A1-F6EECF244321}">
                <p14:modId xmlns:p14="http://schemas.microsoft.com/office/powerpoint/2010/main" val="810541124"/>
              </p:ext>
            </p:extLst>
          </p:nvPr>
        </p:nvGraphicFramePr>
        <p:xfrm>
          <a:off x="2124074" y="476672"/>
          <a:ext cx="6696398" cy="31964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el 1">
            <a:extLst>
              <a:ext uri="{FF2B5EF4-FFF2-40B4-BE49-F238E27FC236}">
                <a16:creationId xmlns:a16="http://schemas.microsoft.com/office/drawing/2014/main" id="{AD062811-0CEB-47C5-8353-DF943FC5590E}"/>
              </a:ext>
            </a:extLst>
          </p:cNvPr>
          <p:cNvGraphicFramePr>
            <a:graphicFrameLocks noGrp="1"/>
          </p:cNvGraphicFramePr>
          <p:nvPr>
            <p:extLst>
              <p:ext uri="{D42A27DB-BD31-4B8C-83A1-F6EECF244321}">
                <p14:modId xmlns:p14="http://schemas.microsoft.com/office/powerpoint/2010/main" val="2810713496"/>
              </p:ext>
            </p:extLst>
          </p:nvPr>
        </p:nvGraphicFramePr>
        <p:xfrm>
          <a:off x="107504" y="3848467"/>
          <a:ext cx="8712968" cy="2496170"/>
        </p:xfrm>
        <a:graphic>
          <a:graphicData uri="http://schemas.openxmlformats.org/drawingml/2006/table">
            <a:tbl>
              <a:tblPr>
                <a:tableStyleId>{5C22544A-7EE6-4342-B048-85BDC9FD1C3A}</a:tableStyleId>
              </a:tblPr>
              <a:tblGrid>
                <a:gridCol w="2156900">
                  <a:extLst>
                    <a:ext uri="{9D8B030D-6E8A-4147-A177-3AD203B41FA5}">
                      <a16:colId xmlns:a16="http://schemas.microsoft.com/office/drawing/2014/main" val="1915565390"/>
                    </a:ext>
                  </a:extLst>
                </a:gridCol>
                <a:gridCol w="364226">
                  <a:extLst>
                    <a:ext uri="{9D8B030D-6E8A-4147-A177-3AD203B41FA5}">
                      <a16:colId xmlns:a16="http://schemas.microsoft.com/office/drawing/2014/main" val="2357164789"/>
                    </a:ext>
                  </a:extLst>
                </a:gridCol>
                <a:gridCol w="364226">
                  <a:extLst>
                    <a:ext uri="{9D8B030D-6E8A-4147-A177-3AD203B41FA5}">
                      <a16:colId xmlns:a16="http://schemas.microsoft.com/office/drawing/2014/main" val="1551698094"/>
                    </a:ext>
                  </a:extLst>
                </a:gridCol>
                <a:gridCol w="364226">
                  <a:extLst>
                    <a:ext uri="{9D8B030D-6E8A-4147-A177-3AD203B41FA5}">
                      <a16:colId xmlns:a16="http://schemas.microsoft.com/office/drawing/2014/main" val="238269834"/>
                    </a:ext>
                  </a:extLst>
                </a:gridCol>
                <a:gridCol w="364226">
                  <a:extLst>
                    <a:ext uri="{9D8B030D-6E8A-4147-A177-3AD203B41FA5}">
                      <a16:colId xmlns:a16="http://schemas.microsoft.com/office/drawing/2014/main" val="4062985066"/>
                    </a:ext>
                  </a:extLst>
                </a:gridCol>
                <a:gridCol w="364226">
                  <a:extLst>
                    <a:ext uri="{9D8B030D-6E8A-4147-A177-3AD203B41FA5}">
                      <a16:colId xmlns:a16="http://schemas.microsoft.com/office/drawing/2014/main" val="3322041559"/>
                    </a:ext>
                  </a:extLst>
                </a:gridCol>
                <a:gridCol w="364226">
                  <a:extLst>
                    <a:ext uri="{9D8B030D-6E8A-4147-A177-3AD203B41FA5}">
                      <a16:colId xmlns:a16="http://schemas.microsoft.com/office/drawing/2014/main" val="1306719009"/>
                    </a:ext>
                  </a:extLst>
                </a:gridCol>
                <a:gridCol w="364226">
                  <a:extLst>
                    <a:ext uri="{9D8B030D-6E8A-4147-A177-3AD203B41FA5}">
                      <a16:colId xmlns:a16="http://schemas.microsoft.com/office/drawing/2014/main" val="1409036128"/>
                    </a:ext>
                  </a:extLst>
                </a:gridCol>
                <a:gridCol w="364226">
                  <a:extLst>
                    <a:ext uri="{9D8B030D-6E8A-4147-A177-3AD203B41FA5}">
                      <a16:colId xmlns:a16="http://schemas.microsoft.com/office/drawing/2014/main" val="1313697794"/>
                    </a:ext>
                  </a:extLst>
                </a:gridCol>
                <a:gridCol w="364226">
                  <a:extLst>
                    <a:ext uri="{9D8B030D-6E8A-4147-A177-3AD203B41FA5}">
                      <a16:colId xmlns:a16="http://schemas.microsoft.com/office/drawing/2014/main" val="210785237"/>
                    </a:ext>
                  </a:extLst>
                </a:gridCol>
                <a:gridCol w="364226">
                  <a:extLst>
                    <a:ext uri="{9D8B030D-6E8A-4147-A177-3AD203B41FA5}">
                      <a16:colId xmlns:a16="http://schemas.microsoft.com/office/drawing/2014/main" val="3836845979"/>
                    </a:ext>
                  </a:extLst>
                </a:gridCol>
                <a:gridCol w="364226">
                  <a:extLst>
                    <a:ext uri="{9D8B030D-6E8A-4147-A177-3AD203B41FA5}">
                      <a16:colId xmlns:a16="http://schemas.microsoft.com/office/drawing/2014/main" val="3313280723"/>
                    </a:ext>
                  </a:extLst>
                </a:gridCol>
                <a:gridCol w="364226">
                  <a:extLst>
                    <a:ext uri="{9D8B030D-6E8A-4147-A177-3AD203B41FA5}">
                      <a16:colId xmlns:a16="http://schemas.microsoft.com/office/drawing/2014/main" val="2427506486"/>
                    </a:ext>
                  </a:extLst>
                </a:gridCol>
                <a:gridCol w="364226">
                  <a:extLst>
                    <a:ext uri="{9D8B030D-6E8A-4147-A177-3AD203B41FA5}">
                      <a16:colId xmlns:a16="http://schemas.microsoft.com/office/drawing/2014/main" val="1807536768"/>
                    </a:ext>
                  </a:extLst>
                </a:gridCol>
                <a:gridCol w="364226">
                  <a:extLst>
                    <a:ext uri="{9D8B030D-6E8A-4147-A177-3AD203B41FA5}">
                      <a16:colId xmlns:a16="http://schemas.microsoft.com/office/drawing/2014/main" val="466010987"/>
                    </a:ext>
                  </a:extLst>
                </a:gridCol>
                <a:gridCol w="364226">
                  <a:extLst>
                    <a:ext uri="{9D8B030D-6E8A-4147-A177-3AD203B41FA5}">
                      <a16:colId xmlns:a16="http://schemas.microsoft.com/office/drawing/2014/main" val="2298984002"/>
                    </a:ext>
                  </a:extLst>
                </a:gridCol>
                <a:gridCol w="364226">
                  <a:extLst>
                    <a:ext uri="{9D8B030D-6E8A-4147-A177-3AD203B41FA5}">
                      <a16:colId xmlns:a16="http://schemas.microsoft.com/office/drawing/2014/main" val="2638347559"/>
                    </a:ext>
                  </a:extLst>
                </a:gridCol>
                <a:gridCol w="364226">
                  <a:extLst>
                    <a:ext uri="{9D8B030D-6E8A-4147-A177-3AD203B41FA5}">
                      <a16:colId xmlns:a16="http://schemas.microsoft.com/office/drawing/2014/main" val="505197525"/>
                    </a:ext>
                  </a:extLst>
                </a:gridCol>
                <a:gridCol w="364226">
                  <a:extLst>
                    <a:ext uri="{9D8B030D-6E8A-4147-A177-3AD203B41FA5}">
                      <a16:colId xmlns:a16="http://schemas.microsoft.com/office/drawing/2014/main" val="1033248637"/>
                    </a:ext>
                  </a:extLst>
                </a:gridCol>
              </a:tblGrid>
              <a:tr h="140040">
                <a:tc>
                  <a:txBody>
                    <a:bodyPr/>
                    <a:lstStyle/>
                    <a:p>
                      <a:pPr algn="l" fontAlgn="b"/>
                      <a:endParaRPr lang="da-DK" sz="700" b="0" i="0" u="none" strike="noStrike">
                        <a:solidFill>
                          <a:srgbClr val="000000"/>
                        </a:solidFill>
                        <a:effectLst/>
                        <a:latin typeface="Calibri" panose="020F0502020204030204" pitchFamily="34" charset="0"/>
                      </a:endParaRPr>
                    </a:p>
                  </a:txBody>
                  <a:tcPr marL="5152" marR="5152" marT="5152" marB="0" anchor="b"/>
                </a:tc>
                <a:tc rowSpan="2">
                  <a:txBody>
                    <a:bodyPr/>
                    <a:lstStyle/>
                    <a:p>
                      <a:pPr algn="ctr" fontAlgn="b"/>
                      <a:r>
                        <a:rPr lang="da-DK" sz="700" u="none" strike="noStrike">
                          <a:effectLst/>
                        </a:rPr>
                        <a:t>Alle</a:t>
                      </a:r>
                      <a:endParaRPr lang="da-DK" sz="700" b="0" i="0" u="none" strike="noStrike">
                        <a:solidFill>
                          <a:srgbClr val="000000"/>
                        </a:solidFill>
                        <a:effectLst/>
                        <a:latin typeface="Calibri" panose="020F0502020204030204" pitchFamily="34" charset="0"/>
                      </a:endParaRPr>
                    </a:p>
                  </a:txBody>
                  <a:tcPr marL="5152" marR="5152" marT="5152" marB="0" anchor="b"/>
                </a:tc>
                <a:tc gridSpan="2">
                  <a:txBody>
                    <a:bodyPr/>
                    <a:lstStyle/>
                    <a:p>
                      <a:pPr algn="ctr" fontAlgn="b"/>
                      <a:r>
                        <a:rPr lang="da-DK" sz="700" u="none" strike="noStrike">
                          <a:effectLst/>
                        </a:rPr>
                        <a:t>Køn</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gridSpan="4">
                  <a:txBody>
                    <a:bodyPr/>
                    <a:lstStyle/>
                    <a:p>
                      <a:pPr algn="ctr" fontAlgn="b"/>
                      <a:r>
                        <a:rPr lang="da-DK" sz="700" u="none" strike="noStrike">
                          <a:effectLst/>
                        </a:rPr>
                        <a:t>Alder</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fontAlgn="b"/>
                      <a:r>
                        <a:rPr lang="da-DK" sz="700" u="none" strike="noStrike">
                          <a:effectLst/>
                        </a:rPr>
                        <a:t>Husstandsindkomst</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gridSpan="7">
                  <a:txBody>
                    <a:bodyPr/>
                    <a:lstStyle/>
                    <a:p>
                      <a:pPr algn="ctr" fontAlgn="b"/>
                      <a:r>
                        <a:rPr lang="da-DK" sz="700" u="none" strike="noStrike">
                          <a:effectLst/>
                        </a:rPr>
                        <a:t>Bolig</a:t>
                      </a:r>
                      <a:endParaRPr lang="da-DK" sz="700" b="0" i="0" u="none" strike="noStrike">
                        <a:solidFill>
                          <a:srgbClr val="000000"/>
                        </a:solidFill>
                        <a:effectLst/>
                        <a:latin typeface="Calibri" panose="020F0502020204030204" pitchFamily="34" charset="0"/>
                      </a:endParaRPr>
                    </a:p>
                  </a:txBody>
                  <a:tcPr marL="5152" marR="5152" marT="5152"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826761359"/>
                  </a:ext>
                </a:extLst>
              </a:tr>
              <a:tr h="255530">
                <a:tc>
                  <a:txBody>
                    <a:bodyPr/>
                    <a:lstStyle/>
                    <a:p>
                      <a:pPr algn="l" fontAlgn="b"/>
                      <a:r>
                        <a:rPr lang="da-DK" sz="700" b="1" u="none" strike="noStrike" dirty="0">
                          <a:effectLst/>
                        </a:rPr>
                        <a:t>8 Hvad vil du stemme til kommunalvalget i nov2021?</a:t>
                      </a:r>
                      <a:endParaRPr lang="da-DK" sz="700" b="1" i="0" u="none" strike="noStrike" dirty="0">
                        <a:solidFill>
                          <a:srgbClr val="000000"/>
                        </a:solidFill>
                        <a:effectLst/>
                        <a:latin typeface="Calibri" panose="020F0502020204030204" pitchFamily="34" charset="0"/>
                      </a:endParaRPr>
                    </a:p>
                  </a:txBody>
                  <a:tcPr marL="5152" marR="5152" marT="5152" marB="0" anchor="b"/>
                </a:tc>
                <a:tc vMerge="1">
                  <a:txBody>
                    <a:bodyPr/>
                    <a:lstStyle/>
                    <a:p>
                      <a:endParaRPr lang="da-DK"/>
                    </a:p>
                  </a:txBody>
                  <a:tcPr/>
                </a:tc>
                <a:tc>
                  <a:txBody>
                    <a:bodyPr/>
                    <a:lstStyle/>
                    <a:p>
                      <a:pPr algn="ctr" fontAlgn="b"/>
                      <a:r>
                        <a:rPr lang="da-DK" sz="700" u="none" strike="noStrike">
                          <a:effectLst/>
                        </a:rPr>
                        <a:t>Mand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Kvinde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18-34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35-49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50-64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65 år+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U.300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300-499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500-799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800 t.kr.+</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Eget hus</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Ejerlejlighed</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alment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Lejerbolig, privat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Andelsbolig</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Udlejning fra Kom.</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Andet</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370566122"/>
                  </a:ext>
                </a:extLst>
              </a:tr>
              <a:tr h="140040">
                <a:tc>
                  <a:txBody>
                    <a:bodyPr/>
                    <a:lstStyle/>
                    <a:p>
                      <a:pPr algn="l" fontAlgn="b"/>
                      <a:r>
                        <a:rPr lang="da-DK" sz="700" u="none" strike="noStrike">
                          <a:effectLst/>
                        </a:rPr>
                        <a:t>Socialdemokratiet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186292374"/>
                  </a:ext>
                </a:extLst>
              </a:tr>
              <a:tr h="140040">
                <a:tc>
                  <a:txBody>
                    <a:bodyPr/>
                    <a:lstStyle/>
                    <a:p>
                      <a:pPr algn="l" fontAlgn="b"/>
                      <a:r>
                        <a:rPr lang="da-DK" sz="700" u="none" strike="noStrike">
                          <a:effectLst/>
                        </a:rPr>
                        <a:t>Venstre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149508784"/>
                  </a:ext>
                </a:extLst>
              </a:tr>
              <a:tr h="140040">
                <a:tc>
                  <a:txBody>
                    <a:bodyPr/>
                    <a:lstStyle/>
                    <a:p>
                      <a:pPr algn="l" fontAlgn="b"/>
                      <a:r>
                        <a:rPr lang="da-DK" sz="700" u="none" strike="noStrike">
                          <a:effectLst/>
                        </a:rPr>
                        <a:t>Dansk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44339905"/>
                  </a:ext>
                </a:extLst>
              </a:tr>
              <a:tr h="140040">
                <a:tc>
                  <a:txBody>
                    <a:bodyPr/>
                    <a:lstStyle/>
                    <a:p>
                      <a:pPr algn="l" fontAlgn="b"/>
                      <a:r>
                        <a:rPr lang="da-DK" sz="700" u="none" strike="noStrike">
                          <a:effectLst/>
                        </a:rPr>
                        <a:t>Enhedslistent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912435682"/>
                  </a:ext>
                </a:extLst>
              </a:tr>
              <a:tr h="140040">
                <a:tc>
                  <a:txBody>
                    <a:bodyPr/>
                    <a:lstStyle/>
                    <a:p>
                      <a:pPr algn="l" fontAlgn="b"/>
                      <a:r>
                        <a:rPr lang="da-DK" sz="700" u="none" strike="noStrike">
                          <a:effectLst/>
                        </a:rPr>
                        <a:t>Socialistisk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257702191"/>
                  </a:ext>
                </a:extLst>
              </a:tr>
              <a:tr h="140040">
                <a:tc>
                  <a:txBody>
                    <a:bodyPr/>
                    <a:lstStyle/>
                    <a:p>
                      <a:pPr algn="l" fontAlgn="b"/>
                      <a:r>
                        <a:rPr lang="da-DK" sz="700" u="none" strike="noStrike">
                          <a:effectLst/>
                        </a:rPr>
                        <a:t>Det Radikale Venstre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18</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30596230"/>
                  </a:ext>
                </a:extLst>
              </a:tr>
              <a:tr h="140040">
                <a:tc>
                  <a:txBody>
                    <a:bodyPr/>
                    <a:lstStyle/>
                    <a:p>
                      <a:pPr algn="l" fontAlgn="b"/>
                      <a:r>
                        <a:rPr lang="da-DK" sz="700" u="none" strike="noStrike">
                          <a:effectLst/>
                        </a:rPr>
                        <a:t>Det Konservative Folkeparti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948516621"/>
                  </a:ext>
                </a:extLst>
              </a:tr>
              <a:tr h="140040">
                <a:tc>
                  <a:txBody>
                    <a:bodyPr/>
                    <a:lstStyle/>
                    <a:p>
                      <a:pPr algn="l" fontAlgn="b"/>
                      <a:r>
                        <a:rPr lang="da-DK" sz="700" u="none" strike="noStrike">
                          <a:effectLst/>
                        </a:rPr>
                        <a:t>Liberal Alliance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1814065047"/>
                  </a:ext>
                </a:extLst>
              </a:tr>
              <a:tr h="140040">
                <a:tc>
                  <a:txBody>
                    <a:bodyPr/>
                    <a:lstStyle/>
                    <a:p>
                      <a:pPr algn="l" fontAlgn="b"/>
                      <a:r>
                        <a:rPr lang="da-DK" sz="700" u="none" strike="noStrike">
                          <a:effectLst/>
                        </a:rPr>
                        <a:t>Nye Borgerlige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678742696"/>
                  </a:ext>
                </a:extLst>
              </a:tr>
              <a:tr h="140040">
                <a:tc>
                  <a:txBody>
                    <a:bodyPr/>
                    <a:lstStyle/>
                    <a:p>
                      <a:pPr algn="l" fontAlgn="b"/>
                      <a:r>
                        <a:rPr lang="da-DK" sz="700" u="none" strike="noStrike">
                          <a:effectLst/>
                        </a:rPr>
                        <a:t>Alternativet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865101728"/>
                  </a:ext>
                </a:extLst>
              </a:tr>
              <a:tr h="140040">
                <a:tc>
                  <a:txBody>
                    <a:bodyPr/>
                    <a:lstStyle/>
                    <a:p>
                      <a:pPr algn="l" fontAlgn="b"/>
                      <a:r>
                        <a:rPr lang="da-DK" sz="700" u="none" strike="noStrike">
                          <a:effectLst/>
                        </a:rPr>
                        <a:t>Andet parti</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862410247"/>
                  </a:ext>
                </a:extLst>
              </a:tr>
              <a:tr h="140040">
                <a:tc>
                  <a:txBody>
                    <a:bodyPr/>
                    <a:lstStyle/>
                    <a:p>
                      <a:pPr algn="l" fontAlgn="b"/>
                      <a:r>
                        <a:rPr lang="da-DK" sz="700" u="none" strike="noStrike">
                          <a:effectLst/>
                        </a:rPr>
                        <a:t>Lokal liste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954390160"/>
                  </a:ext>
                </a:extLst>
              </a:tr>
              <a:tr h="140040">
                <a:tc>
                  <a:txBody>
                    <a:bodyPr/>
                    <a:lstStyle/>
                    <a:p>
                      <a:pPr algn="l" fontAlgn="b"/>
                      <a:r>
                        <a:rPr lang="da-DK" sz="700" u="none" strike="noStrike">
                          <a:effectLst/>
                        </a:rPr>
                        <a:t>Vil stemme blankt</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6,6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2764483615"/>
                  </a:ext>
                </a:extLst>
              </a:tr>
              <a:tr h="140040">
                <a:tc>
                  <a:txBody>
                    <a:bodyPr/>
                    <a:lstStyle/>
                    <a:p>
                      <a:pPr algn="l" fontAlgn="b"/>
                      <a:r>
                        <a:rPr lang="da-DK" sz="700" u="none" strike="noStrike">
                          <a:effectLst/>
                        </a:rPr>
                        <a:t>Vil ikke stemme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4,3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3,4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7,4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5,4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a:t>
                      </a:r>
                      <a:endParaRPr lang="da-DK" sz="700" b="0" i="0" u="none" strike="noStrike">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628551419"/>
                  </a:ext>
                </a:extLst>
              </a:tr>
              <a:tr h="140040">
                <a:tc>
                  <a:txBody>
                    <a:bodyPr/>
                    <a:lstStyle/>
                    <a:p>
                      <a:pPr algn="l" fontAlgn="b"/>
                      <a:r>
                        <a:rPr lang="da-DK" sz="700" u="none" strike="noStrike">
                          <a:effectLst/>
                        </a:rPr>
                        <a:t>Ønsker ikke at oplyse</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13,9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15,7</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17,8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10,2</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10,4</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10,3</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12,6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8,9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14,1</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9,8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14,8</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11,6</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20,9</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a:effectLst/>
                        </a:rPr>
                        <a:t>100</a:t>
                      </a:r>
                      <a:endParaRPr lang="da-DK" sz="700" b="0" i="0" u="none" strike="noStrike">
                        <a:solidFill>
                          <a:srgbClr val="000000"/>
                        </a:solidFill>
                        <a:effectLst/>
                        <a:latin typeface="Calibri" panose="020F0502020204030204" pitchFamily="34" charset="0"/>
                      </a:endParaRPr>
                    </a:p>
                  </a:txBody>
                  <a:tcPr marL="5152" marR="5152" marT="5152" marB="0" anchor="b"/>
                </a:tc>
                <a:tc>
                  <a:txBody>
                    <a:bodyPr/>
                    <a:lstStyle/>
                    <a:p>
                      <a:pPr algn="ctr" fontAlgn="b"/>
                      <a:r>
                        <a:rPr lang="da-DK" sz="700" u="none" strike="noStrike" dirty="0">
                          <a:effectLst/>
                        </a:rPr>
                        <a:t>6,9</a:t>
                      </a:r>
                      <a:endParaRPr lang="da-DK" sz="700" b="0" i="0" u="none" strike="noStrike" dirty="0">
                        <a:solidFill>
                          <a:srgbClr val="000000"/>
                        </a:solidFill>
                        <a:effectLst/>
                        <a:latin typeface="Calibri" panose="020F0502020204030204" pitchFamily="34" charset="0"/>
                      </a:endParaRPr>
                    </a:p>
                  </a:txBody>
                  <a:tcPr marL="5152" marR="5152" marT="5152" marB="0" anchor="b"/>
                </a:tc>
                <a:extLst>
                  <a:ext uri="{0D108BD9-81ED-4DB2-BD59-A6C34878D82A}">
                    <a16:rowId xmlns:a16="http://schemas.microsoft.com/office/drawing/2014/main" val="3242190340"/>
                  </a:ext>
                </a:extLst>
              </a:tr>
            </a:tbl>
          </a:graphicData>
        </a:graphic>
      </p:graphicFrame>
    </p:spTree>
    <p:extLst>
      <p:ext uri="{BB962C8B-B14F-4D97-AF65-F5344CB8AC3E}">
        <p14:creationId xmlns:p14="http://schemas.microsoft.com/office/powerpoint/2010/main" val="3671108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7504" y="96283"/>
            <a:ext cx="1872208" cy="160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a-DK" sz="1400" dirty="0">
                <a:solidFill>
                  <a:schemeClr val="bg1"/>
                </a:solidFill>
                <a:latin typeface="Tahoma" pitchFamily="34" charset="0"/>
                <a:ea typeface="Tahoma" pitchFamily="34" charset="0"/>
                <a:cs typeface="Tahoma" pitchFamily="34" charset="0"/>
              </a:rPr>
              <a:t>7+8. Sammenligning af kommunalvalget i 2017 og forventninger til 2021?</a:t>
            </a:r>
          </a:p>
        </p:txBody>
      </p:sp>
      <p:sp>
        <p:nvSpPr>
          <p:cNvPr id="11" name="Rektangel 10"/>
          <p:cNvSpPr/>
          <p:nvPr/>
        </p:nvSpPr>
        <p:spPr>
          <a:xfrm>
            <a:off x="107504" y="1700808"/>
            <a:ext cx="1872208" cy="4598321"/>
          </a:xfrm>
          <a:prstGeom prst="rect">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Figuren viser, at følgende partier forventer at gå frem ved valget i 2021:</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Det Konservative Folkeparti, Enhedslisten, Nye borgerlige, Andet parti, Lokal liste og Liberal Alliance.</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Følgende partier vil ifølge undersøgelsen går tilbage:</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r>
              <a:rPr lang="da-DK" sz="1000" dirty="0">
                <a:solidFill>
                  <a:schemeClr val="tx1">
                    <a:lumMod val="65000"/>
                    <a:lumOff val="35000"/>
                  </a:schemeClr>
                </a:solidFill>
                <a:latin typeface="Tahoma" pitchFamily="34" charset="0"/>
                <a:ea typeface="Tahoma" pitchFamily="34" charset="0"/>
                <a:cs typeface="Tahoma" pitchFamily="34" charset="0"/>
              </a:rPr>
              <a:t>Socialdemokratiet, Venstre, Socialistisk Folkeparti, Dansk Folkeparti og Alternativet.</a:t>
            </a:r>
          </a:p>
          <a:p>
            <a:endParaRPr lang="da-DK" sz="1000" dirty="0">
              <a:solidFill>
                <a:schemeClr val="tx1">
                  <a:lumMod val="65000"/>
                  <a:lumOff val="35000"/>
                </a:schemeClr>
              </a:solidFill>
              <a:latin typeface="Tahoma" pitchFamily="34" charset="0"/>
              <a:ea typeface="Tahoma" pitchFamily="34" charset="0"/>
              <a:cs typeface="Tahoma" pitchFamily="34" charset="0"/>
            </a:endParaRPr>
          </a:p>
          <a:p>
            <a:endParaRPr lang="da-DK" sz="1000" dirty="0">
              <a:solidFill>
                <a:schemeClr val="tx1">
                  <a:lumMod val="65000"/>
                  <a:lumOff val="35000"/>
                </a:schemeClr>
              </a:solidFill>
              <a:latin typeface="Tahoma" pitchFamily="34" charset="0"/>
              <a:ea typeface="Tahoma" pitchFamily="34" charset="0"/>
              <a:cs typeface="Tahoma"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05" t="40997" r="49543" b="35576"/>
          <a:stretch/>
        </p:blipFill>
        <p:spPr bwMode="auto">
          <a:xfrm>
            <a:off x="8172400" y="116633"/>
            <a:ext cx="648072" cy="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2124075" y="6237312"/>
            <a:ext cx="6912421" cy="553998"/>
          </a:xfrm>
          <a:prstGeom prst="rect">
            <a:avLst/>
          </a:prstGeom>
          <a:noFill/>
          <a:ln>
            <a:noFill/>
            <a:prstDash val="dash"/>
          </a:ln>
        </p:spPr>
        <p:txBody>
          <a:bodyPr wrap="square" rtlCol="0">
            <a:spAutoFit/>
          </a:bodyPr>
          <a:lstStyle/>
          <a:p>
            <a:r>
              <a:rPr lang="da-DK" sz="1000" b="1" dirty="0">
                <a:solidFill>
                  <a:schemeClr val="tx1">
                    <a:lumMod val="65000"/>
                    <a:lumOff val="35000"/>
                  </a:schemeClr>
                </a:solidFill>
                <a:latin typeface="Tahoma" pitchFamily="34" charset="0"/>
                <a:ea typeface="Tahoma" pitchFamily="34" charset="0"/>
                <a:cs typeface="Tahoma" pitchFamily="34" charset="0"/>
              </a:rPr>
              <a:t>Læsevejledning: </a:t>
            </a:r>
            <a:r>
              <a:rPr lang="da-DK" sz="1000" dirty="0">
                <a:solidFill>
                  <a:schemeClr val="tx1">
                    <a:lumMod val="65000"/>
                    <a:lumOff val="35000"/>
                  </a:schemeClr>
                </a:solidFill>
                <a:latin typeface="Tahoma" pitchFamily="34" charset="0"/>
                <a:ea typeface="Tahoma" pitchFamily="34" charset="0"/>
                <a:cs typeface="Tahoma" pitchFamily="34" charset="0"/>
              </a:rPr>
              <a:t>Figuren viser en sammenligning mellem kommunalvalget i 2017 og deltagernes forventede stemme til kommunalvalget 2021. Af figuren fremgår det, at 31,8 % stemte på Socialdemokratiet ved valget i 2017 – 29,1 % forventer at gøre dette i efteråret 2021. (n=1.004)</a:t>
            </a:r>
          </a:p>
        </p:txBody>
      </p:sp>
      <p:sp>
        <p:nvSpPr>
          <p:cNvPr id="15" name="Rektangel 14"/>
          <p:cNvSpPr/>
          <p:nvPr/>
        </p:nvSpPr>
        <p:spPr>
          <a:xfrm>
            <a:off x="107504" y="6381327"/>
            <a:ext cx="1872208" cy="432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da-DK" sz="800" dirty="0">
              <a:solidFill>
                <a:schemeClr val="bg1"/>
              </a:solidFill>
              <a:latin typeface="Tahoma" pitchFamily="34" charset="0"/>
              <a:ea typeface="Tahoma" pitchFamily="34" charset="0"/>
              <a:cs typeface="Tahoma" pitchFamily="34" charset="0"/>
            </a:endParaRPr>
          </a:p>
        </p:txBody>
      </p:sp>
      <p:sp>
        <p:nvSpPr>
          <p:cNvPr id="16" name="Pladsholder til diasnummer 2"/>
          <p:cNvSpPr>
            <a:spLocks noGrp="1"/>
          </p:cNvSpPr>
          <p:nvPr>
            <p:ph type="sldNum" sz="quarter" idx="11"/>
          </p:nvPr>
        </p:nvSpPr>
        <p:spPr>
          <a:xfrm>
            <a:off x="1420619" y="6489339"/>
            <a:ext cx="559093" cy="21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lgn="ctr" eaLnBrk="1" hangingPunct="1"/>
            <a:r>
              <a:rPr lang="da-DK" sz="800" dirty="0">
                <a:solidFill>
                  <a:schemeClr val="bg1"/>
                </a:solidFill>
                <a:latin typeface="Tahoma" pitchFamily="34" charset="0"/>
              </a:rPr>
              <a:t>Side </a:t>
            </a:r>
            <a:fld id="{833B78C3-5997-482B-B74A-3C994B55A4BC}" type="slidenum">
              <a:rPr lang="da-DK" sz="800" smtClean="0">
                <a:solidFill>
                  <a:schemeClr val="bg1"/>
                </a:solidFill>
                <a:latin typeface="Tahoma" pitchFamily="34" charset="0"/>
              </a:rPr>
              <a:pPr algn="ctr" eaLnBrk="1" hangingPunct="1"/>
              <a:t>9</a:t>
            </a:fld>
            <a:r>
              <a:rPr lang="da-DK" sz="800" dirty="0">
                <a:solidFill>
                  <a:schemeClr val="bg1"/>
                </a:solidFill>
                <a:latin typeface="Tahoma" pitchFamily="34" charset="0"/>
              </a:rPr>
              <a:t> </a:t>
            </a:r>
          </a:p>
        </p:txBody>
      </p:sp>
      <p:pic>
        <p:nvPicPr>
          <p:cNvPr id="10" name="Billede 9" descr="BL.png"/>
          <p:cNvPicPr>
            <a:picLocks noChangeAspect="1"/>
          </p:cNvPicPr>
          <p:nvPr/>
        </p:nvPicPr>
        <p:blipFill>
          <a:blip r:embed="rId3" cstate="print"/>
          <a:stretch>
            <a:fillRect/>
          </a:stretch>
        </p:blipFill>
        <p:spPr>
          <a:xfrm>
            <a:off x="179512" y="6407142"/>
            <a:ext cx="576064" cy="369550"/>
          </a:xfrm>
          <a:prstGeom prst="rect">
            <a:avLst/>
          </a:prstGeom>
        </p:spPr>
      </p:pic>
      <p:sp>
        <p:nvSpPr>
          <p:cNvPr id="18" name="Tekstfelt 17">
            <a:extLst>
              <a:ext uri="{FF2B5EF4-FFF2-40B4-BE49-F238E27FC236}">
                <a16:creationId xmlns:a16="http://schemas.microsoft.com/office/drawing/2014/main" id="{493131B5-CCEE-49EA-802F-1F91B158FBA2}"/>
              </a:ext>
            </a:extLst>
          </p:cNvPr>
          <p:cNvSpPr txBox="1"/>
          <p:nvPr/>
        </p:nvSpPr>
        <p:spPr>
          <a:xfrm>
            <a:off x="2124074" y="148570"/>
            <a:ext cx="3023990" cy="369332"/>
          </a:xfrm>
          <a:prstGeom prst="rect">
            <a:avLst/>
          </a:prstGeom>
          <a:noFill/>
        </p:spPr>
        <p:txBody>
          <a:bodyPr wrap="square" rtlCol="0">
            <a:spAutoFit/>
          </a:bodyPr>
          <a:lstStyle/>
          <a:p>
            <a:r>
              <a:rPr lang="da-DK" dirty="0"/>
              <a:t>Kommunalvalg 2017 vs. 2021</a:t>
            </a:r>
          </a:p>
        </p:txBody>
      </p:sp>
      <p:graphicFrame>
        <p:nvGraphicFramePr>
          <p:cNvPr id="13" name="Diagram 12">
            <a:extLst>
              <a:ext uri="{FF2B5EF4-FFF2-40B4-BE49-F238E27FC236}">
                <a16:creationId xmlns:a16="http://schemas.microsoft.com/office/drawing/2014/main" id="{C0FF9023-A394-4D8B-8BE0-A49171803FD6}"/>
              </a:ext>
            </a:extLst>
          </p:cNvPr>
          <p:cNvGraphicFramePr>
            <a:graphicFrameLocks/>
          </p:cNvGraphicFramePr>
          <p:nvPr>
            <p:extLst>
              <p:ext uri="{D42A27DB-BD31-4B8C-83A1-F6EECF244321}">
                <p14:modId xmlns:p14="http://schemas.microsoft.com/office/powerpoint/2010/main" val="2863187498"/>
              </p:ext>
            </p:extLst>
          </p:nvPr>
        </p:nvGraphicFramePr>
        <p:xfrm>
          <a:off x="2124074" y="651997"/>
          <a:ext cx="6696398" cy="55853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6992491"/>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2FECEC8C8D2724CB909FDA45FF6B1EF" ma:contentTypeVersion="10" ma:contentTypeDescription="Opret et nyt dokument." ma:contentTypeScope="" ma:versionID="999a5be5058983f60cba09099cd96d38">
  <xsd:schema xmlns:xsd="http://www.w3.org/2001/XMLSchema" xmlns:xs="http://www.w3.org/2001/XMLSchema" xmlns:p="http://schemas.microsoft.com/office/2006/metadata/properties" xmlns:ns3="852317fd-4c37-4e81-8a34-2997340897e3" targetNamespace="http://schemas.microsoft.com/office/2006/metadata/properties" ma:root="true" ma:fieldsID="bec4492a3cb66858d0e206a60bdb7ae5" ns3:_="">
    <xsd:import namespace="852317fd-4c37-4e81-8a34-2997340897e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317fd-4c37-4e81-8a34-2997340897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302885-83E2-4914-AE0C-D2C304134863}">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852317fd-4c37-4e81-8a34-2997340897e3"/>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961C8FE-DD4A-423A-B79D-8946825FD59A}">
  <ds:schemaRefs>
    <ds:schemaRef ds:uri="http://schemas.microsoft.com/sharepoint/v3/contenttype/forms"/>
  </ds:schemaRefs>
</ds:datastoreItem>
</file>

<file path=customXml/itemProps3.xml><?xml version="1.0" encoding="utf-8"?>
<ds:datastoreItem xmlns:ds="http://schemas.openxmlformats.org/officeDocument/2006/customXml" ds:itemID="{3576A603-1CD5-4F9A-B2DB-5A64D3FB1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317fd-4c37-4e81-8a34-299734089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51908</TotalTime>
  <Words>6466</Words>
  <Application>Microsoft Office PowerPoint</Application>
  <PresentationFormat>Skærmshow (4:3)</PresentationFormat>
  <Paragraphs>1282</Paragraphs>
  <Slides>68</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68</vt:i4>
      </vt:variant>
    </vt:vector>
  </HeadingPairs>
  <TitlesOfParts>
    <vt:vector size="72" baseType="lpstr">
      <vt:lpstr>Arial</vt:lpstr>
      <vt:lpstr>Calibri</vt:lpstr>
      <vt:lpstr>Tahoma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Claus Bo Hansen</dc:creator>
  <cp:lastModifiedBy>Regnar M. Nielsen</cp:lastModifiedBy>
  <cp:revision>319</cp:revision>
  <dcterms:created xsi:type="dcterms:W3CDTF">2014-11-11T13:05:57Z</dcterms:created>
  <dcterms:modified xsi:type="dcterms:W3CDTF">2021-11-04T08:22:53Z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0x01010092FECEC8C8D2724CB909FDA45FF6B1EF</vt:lpwstr>
  </property>
</Properties>
</file>